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8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9" r:id="rId55"/>
    <p:sldId id="310" r:id="rId56"/>
    <p:sldId id="311" r:id="rId5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38" autoAdjust="0"/>
    <p:restoredTop sz="94660"/>
  </p:normalViewPr>
  <p:slideViewPr>
    <p:cSldViewPr>
      <p:cViewPr>
        <p:scale>
          <a:sx n="74" d="100"/>
          <a:sy n="74" d="100"/>
        </p:scale>
        <p:origin x="-113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72AF99-BA5A-48A3-8930-6E75141BC4C7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37E4BD-8A8C-401A-AA9E-308CE5788AE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245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7E4BD-8A8C-401A-AA9E-308CE5788AE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7E4BD-8A8C-401A-AA9E-308CE5788AE3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7E4BD-8A8C-401A-AA9E-308CE5788AE3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7E4BD-8A8C-401A-AA9E-308CE5788AE3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7E4BD-8A8C-401A-AA9E-308CE5788AE3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7E4BD-8A8C-401A-AA9E-308CE5788AE3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7E4BD-8A8C-401A-AA9E-308CE5788AE3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7E4BD-8A8C-401A-AA9E-308CE5788AE3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7E4BD-8A8C-401A-AA9E-308CE5788AE3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7E4BD-8A8C-401A-AA9E-308CE5788AE3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7E4BD-8A8C-401A-AA9E-308CE5788AE3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7E4BD-8A8C-401A-AA9E-308CE5788AE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7E4BD-8A8C-401A-AA9E-308CE5788AE3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7E4BD-8A8C-401A-AA9E-308CE5788AE3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7E4BD-8A8C-401A-AA9E-308CE5788AE3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7E4BD-8A8C-401A-AA9E-308CE5788AE3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7E4BD-8A8C-401A-AA9E-308CE5788AE3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7E4BD-8A8C-401A-AA9E-308CE5788AE3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7E4BD-8A8C-401A-AA9E-308CE5788AE3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7E4BD-8A8C-401A-AA9E-308CE5788AE3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7E4BD-8A8C-401A-AA9E-308CE5788AE3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7E4BD-8A8C-401A-AA9E-308CE5788AE3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7E4BD-8A8C-401A-AA9E-308CE5788AE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7E4BD-8A8C-401A-AA9E-308CE5788AE3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7E4BD-8A8C-401A-AA9E-308CE5788AE3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7E4BD-8A8C-401A-AA9E-308CE5788AE3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7E4BD-8A8C-401A-AA9E-308CE5788AE3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7E4BD-8A8C-401A-AA9E-308CE5788AE3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7E4BD-8A8C-401A-AA9E-308CE5788AE3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7E4BD-8A8C-401A-AA9E-308CE5788AE3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7E4BD-8A8C-401A-AA9E-308CE5788AE3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7E4BD-8A8C-401A-AA9E-308CE5788AE3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7E4BD-8A8C-401A-AA9E-308CE5788AE3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7E4BD-8A8C-401A-AA9E-308CE5788AE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7E4BD-8A8C-401A-AA9E-308CE5788AE3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7E4BD-8A8C-401A-AA9E-308CE5788AE3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7E4BD-8A8C-401A-AA9E-308CE5788AE3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7E4BD-8A8C-401A-AA9E-308CE5788AE3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7E4BD-8A8C-401A-AA9E-308CE5788AE3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7E4BD-8A8C-401A-AA9E-308CE5788AE3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7E4BD-8A8C-401A-AA9E-308CE5788AE3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7E4BD-8A8C-401A-AA9E-308CE5788AE3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7E4BD-8A8C-401A-AA9E-308CE5788AE3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7E4BD-8A8C-401A-AA9E-308CE5788AE3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7E4BD-8A8C-401A-AA9E-308CE5788AE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7E4BD-8A8C-401A-AA9E-308CE5788AE3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7E4BD-8A8C-401A-AA9E-308CE5788AE3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7E4BD-8A8C-401A-AA9E-308CE5788AE3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7E4BD-8A8C-401A-AA9E-308CE5788AE3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7E4BD-8A8C-401A-AA9E-308CE5788AE3}" type="slidenum">
              <a:rPr lang="en-US" smtClean="0"/>
              <a:pPr/>
              <a:t>54</a:t>
            </a:fld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7E4BD-8A8C-401A-AA9E-308CE5788AE3}" type="slidenum">
              <a:rPr lang="en-US" smtClean="0"/>
              <a:pPr/>
              <a:t>55</a:t>
            </a:fld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7E4BD-8A8C-401A-AA9E-308CE5788AE3}" type="slidenum">
              <a:rPr lang="en-US" smtClean="0"/>
              <a:pPr/>
              <a:t>56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7E4BD-8A8C-401A-AA9E-308CE5788AE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7E4BD-8A8C-401A-AA9E-308CE5788AE3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7E4BD-8A8C-401A-AA9E-308CE5788AE3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7E4BD-8A8C-401A-AA9E-308CE5788AE3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28650" y="76200"/>
            <a:ext cx="7258050" cy="77419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957601"/>
            <a:ext cx="7772400" cy="860425"/>
          </a:xfrm>
          <a:prstGeom prst="rect">
            <a:avLst/>
          </a:prstGeom>
        </p:spPr>
        <p:txBody>
          <a:bodyPr anchor="b" anchorCtr="0"/>
          <a:lstStyle>
            <a:lvl1pPr algn="l">
              <a:buFontTx/>
              <a:buNone/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66600" y="1676400"/>
            <a:ext cx="7753800" cy="1752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85F223-3F79-44C7-87EB-F02A34C151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990600"/>
            <a:ext cx="5111750" cy="46783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87" y="1295401"/>
            <a:ext cx="2855913" cy="4373563"/>
          </a:xfrm>
        </p:spPr>
        <p:txBody>
          <a:bodyPr/>
          <a:lstStyle>
            <a:lvl1pPr marL="0" indent="0">
              <a:lnSpc>
                <a:spcPts val="1600"/>
              </a:lnSpc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185F223-3F79-44C7-87EB-F02A34C151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228600" y="76200"/>
            <a:ext cx="8229600" cy="6397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35600" y="593400"/>
            <a:ext cx="8251200" cy="457200"/>
          </a:xfrm>
        </p:spPr>
        <p:txBody>
          <a:bodyPr>
            <a:normAutofit/>
          </a:bodyPr>
          <a:lstStyle>
            <a:lvl1pPr>
              <a:buFontTx/>
              <a:buNone/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estions 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5111750" cy="4678363"/>
          </a:xfrm>
        </p:spPr>
        <p:txBody>
          <a:bodyPr/>
          <a:lstStyle>
            <a:lvl1pPr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62600" y="1524000"/>
            <a:ext cx="2855913" cy="4373563"/>
          </a:xfrm>
        </p:spPr>
        <p:txBody>
          <a:bodyPr/>
          <a:lstStyle>
            <a:lvl1pPr marL="0" indent="0">
              <a:lnSpc>
                <a:spcPts val="1600"/>
              </a:lnSpc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185F223-3F79-44C7-87EB-F02A34C151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0" y="457200"/>
            <a:ext cx="6858000" cy="6397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210600" y="974400"/>
            <a:ext cx="6876000" cy="457200"/>
          </a:xfrm>
        </p:spPr>
        <p:txBody>
          <a:bodyPr>
            <a:normAutofit/>
          </a:bodyPr>
          <a:lstStyle>
            <a:lvl1pPr>
              <a:buFontTx/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4038600"/>
            <a:ext cx="3017951" cy="321914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4724400"/>
            <a:ext cx="3962400" cy="338139"/>
          </a:xfrm>
          <a:prstGeom prst="rect">
            <a:avLst/>
          </a:prstGeo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43000" y="304800"/>
            <a:ext cx="6934200" cy="4267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5029201"/>
            <a:ext cx="3962400" cy="804863"/>
          </a:xfrm>
        </p:spPr>
        <p:txBody>
          <a:bodyPr>
            <a:normAutofit/>
          </a:bodyPr>
          <a:lstStyle>
            <a:lvl1pPr marL="0" indent="0">
              <a:lnSpc>
                <a:spcPts val="1400"/>
              </a:lnSpc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85F223-3F79-44C7-87EB-F02A34C151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763000" cy="6397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2185F223-3F79-44C7-87EB-F02A34C151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48600" y="503239"/>
            <a:ext cx="1219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03237"/>
            <a:ext cx="7162800" cy="6278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399"/>
            <a:ext cx="8305800" cy="4525965"/>
          </a:xfrm>
        </p:spPr>
        <p:txBody>
          <a:bodyPr/>
          <a:lstStyle>
            <a:lvl1pPr marL="173038" indent="-173038">
              <a:lnSpc>
                <a:spcPts val="2600"/>
              </a:lnSpc>
              <a:buFont typeface="Arial" pitchFamily="34" charset="0"/>
              <a:buChar char="•"/>
              <a:defRPr sz="2400" b="0"/>
            </a:lvl1pPr>
            <a:lvl2pPr marL="684213" indent="-227013">
              <a:lnSpc>
                <a:spcPts val="2600"/>
              </a:lnSpc>
              <a:defRPr sz="2000"/>
            </a:lvl2pPr>
            <a:lvl3pPr marL="1087438" indent="-173038">
              <a:lnSpc>
                <a:spcPts val="2600"/>
              </a:lnSpc>
              <a:defRPr sz="1800"/>
            </a:lvl3pPr>
            <a:lvl4pPr marL="1541463" indent="-169863">
              <a:lnSpc>
                <a:spcPts val="2600"/>
              </a:lnSpc>
              <a:defRPr sz="1600"/>
            </a:lvl4pPr>
            <a:lvl5pPr marL="2001838" indent="-173038">
              <a:lnSpc>
                <a:spcPts val="2600"/>
              </a:lnSpc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48400" y="6653837"/>
            <a:ext cx="2895600" cy="365125"/>
          </a:xfrm>
          <a:prstGeom prst="rect">
            <a:avLst/>
          </a:prstGeom>
        </p:spPr>
        <p:txBody>
          <a:bodyPr/>
          <a:lstStyle>
            <a:lvl1pPr algn="r">
              <a:defRPr sz="900">
                <a:solidFill>
                  <a:schemeClr val="tx2"/>
                </a:solidFill>
                <a:latin typeface="Segoe UI" pitchFamily="34" charset="0"/>
                <a:cs typeface="Segoe UI" pitchFamily="34" charset="0"/>
              </a:defRPr>
            </a:lvl1pPr>
          </a:lstStyle>
          <a:p>
            <a:r>
              <a:rPr lang="en-US" smtClean="0"/>
              <a:t>R. Haapanen Warren Township H.S.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638075"/>
            <a:ext cx="2133600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chemeClr val="tx2"/>
                </a:solidFill>
                <a:latin typeface="Segoe UI" pitchFamily="34" charset="0"/>
                <a:cs typeface="Segoe UI" pitchFamily="34" charset="0"/>
              </a:defRPr>
            </a:lvl1pPr>
          </a:lstStyle>
          <a:p>
            <a:fld id="{2185F223-3F79-44C7-87EB-F02A34C151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/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85F223-3F79-44C7-87EB-F02A34C151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381000" y="3130200"/>
            <a:ext cx="6629400" cy="838200"/>
          </a:xfrm>
        </p:spPr>
        <p:txBody>
          <a:bodyPr>
            <a:normAutofit/>
          </a:bodyPr>
          <a:lstStyle>
            <a:lvl1pPr marL="57150" indent="0">
              <a:buFontTx/>
              <a:buNone/>
              <a:defRPr sz="1800" baseline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52400" y="152400"/>
            <a:ext cx="8229600" cy="6397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359400" y="669600"/>
            <a:ext cx="8251200" cy="457200"/>
          </a:xfrm>
        </p:spPr>
        <p:txBody>
          <a:bodyPr>
            <a:normAutofit/>
          </a:bodyPr>
          <a:lstStyle>
            <a:lvl1pPr>
              <a:buFontTx/>
              <a:buNone/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6"/>
          </p:nvPr>
        </p:nvSpPr>
        <p:spPr>
          <a:xfrm>
            <a:off x="381000" y="1711800"/>
            <a:ext cx="6629400" cy="838200"/>
          </a:xfrm>
        </p:spPr>
        <p:txBody>
          <a:bodyPr>
            <a:normAutofit/>
          </a:bodyPr>
          <a:lstStyle>
            <a:lvl1pPr marL="57150" indent="0">
              <a:buFontTx/>
              <a:buNone/>
              <a:defRPr sz="1800" baseline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381000" y="2421000"/>
            <a:ext cx="6629400" cy="838200"/>
          </a:xfrm>
        </p:spPr>
        <p:txBody>
          <a:bodyPr>
            <a:normAutofit/>
          </a:bodyPr>
          <a:lstStyle>
            <a:lvl1pPr marL="57150" indent="0">
              <a:buFontTx/>
              <a:buNone/>
              <a:defRPr sz="1800" baseline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381000" y="3769200"/>
            <a:ext cx="6629400" cy="838200"/>
          </a:xfrm>
        </p:spPr>
        <p:txBody>
          <a:bodyPr>
            <a:normAutofit/>
          </a:bodyPr>
          <a:lstStyle>
            <a:lvl1pPr marL="57150" indent="0">
              <a:buFontTx/>
              <a:buNone/>
              <a:defRPr sz="1800" baseline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381000" y="4478400"/>
            <a:ext cx="6629400" cy="838200"/>
          </a:xfrm>
        </p:spPr>
        <p:txBody>
          <a:bodyPr>
            <a:normAutofit/>
          </a:bodyPr>
          <a:lstStyle>
            <a:lvl1pPr marL="57150" indent="0">
              <a:buFontTx/>
              <a:buNone/>
              <a:defRPr sz="1800" baseline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381000" y="5257800"/>
            <a:ext cx="6629400" cy="838200"/>
          </a:xfrm>
        </p:spPr>
        <p:txBody>
          <a:bodyPr>
            <a:normAutofit/>
          </a:bodyPr>
          <a:lstStyle>
            <a:lvl1pPr marL="57150" indent="0">
              <a:buFontTx/>
              <a:buNone/>
              <a:defRPr sz="1800" baseline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871788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371601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2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85F223-3F79-44C7-87EB-F02A34C151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295401"/>
            <a:ext cx="4038600" cy="4525964"/>
          </a:xfrm>
        </p:spPr>
        <p:txBody>
          <a:bodyPr/>
          <a:lstStyle>
            <a:lvl1pPr>
              <a:buClr>
                <a:schemeClr val="tx1">
                  <a:lumMod val="75000"/>
                  <a:lumOff val="25000"/>
                </a:schemeClr>
              </a:buClr>
              <a:defRPr sz="2400"/>
            </a:lvl1pPr>
            <a:lvl2pPr>
              <a:buClr>
                <a:schemeClr val="tx1">
                  <a:lumMod val="75000"/>
                  <a:lumOff val="25000"/>
                </a:schemeClr>
              </a:buClr>
              <a:defRPr sz="2000"/>
            </a:lvl2pPr>
            <a:lvl3pPr>
              <a:buClr>
                <a:schemeClr val="tx1">
                  <a:lumMod val="75000"/>
                  <a:lumOff val="25000"/>
                </a:schemeClr>
              </a:buClr>
              <a:defRPr sz="2000"/>
            </a:lvl3pPr>
            <a:lvl4pPr>
              <a:buClr>
                <a:schemeClr val="tx1">
                  <a:lumMod val="75000"/>
                  <a:lumOff val="25000"/>
                </a:schemeClr>
              </a:buClr>
              <a:defRPr sz="1800"/>
            </a:lvl4pPr>
            <a:lvl5pPr>
              <a:buClr>
                <a:schemeClr val="tx1">
                  <a:lumMod val="75000"/>
                  <a:lumOff val="25000"/>
                </a:schemeClr>
              </a:buCl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1295401"/>
            <a:ext cx="4038600" cy="4525964"/>
          </a:xfrm>
        </p:spPr>
        <p:txBody>
          <a:bodyPr/>
          <a:lstStyle>
            <a:lvl1pPr>
              <a:buClr>
                <a:schemeClr val="tx1">
                  <a:lumMod val="75000"/>
                  <a:lumOff val="25000"/>
                </a:schemeClr>
              </a:buClr>
              <a:defRPr sz="2400"/>
            </a:lvl1pPr>
            <a:lvl2pPr>
              <a:buClr>
                <a:schemeClr val="tx1">
                  <a:lumMod val="75000"/>
                  <a:lumOff val="25000"/>
                </a:schemeClr>
              </a:buClr>
              <a:defRPr sz="2000"/>
            </a:lvl2pPr>
            <a:lvl3pPr>
              <a:buClr>
                <a:schemeClr val="tx1">
                  <a:lumMod val="75000"/>
                  <a:lumOff val="25000"/>
                </a:schemeClr>
              </a:buClr>
              <a:defRPr sz="2000"/>
            </a:lvl3pPr>
            <a:lvl4pPr>
              <a:buClr>
                <a:schemeClr val="tx1">
                  <a:lumMod val="75000"/>
                  <a:lumOff val="25000"/>
                </a:schemeClr>
              </a:buClr>
              <a:defRPr sz="1800"/>
            </a:lvl4pPr>
            <a:lvl5pPr>
              <a:buClr>
                <a:schemeClr val="tx1">
                  <a:lumMod val="75000"/>
                  <a:lumOff val="25000"/>
                </a:schemeClr>
              </a:buCl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4"/>
          </p:nvPr>
        </p:nvSpPr>
        <p:spPr>
          <a:xfrm>
            <a:off x="457200" y="6638075"/>
            <a:ext cx="2133600" cy="365125"/>
          </a:xfrm>
        </p:spPr>
        <p:txBody>
          <a:bodyPr/>
          <a:lstStyle/>
          <a:p>
            <a:fld id="{2185F223-3F79-44C7-87EB-F02A34C151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229600" cy="6397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359400" y="669600"/>
            <a:ext cx="8251200" cy="457200"/>
          </a:xfrm>
        </p:spPr>
        <p:txBody>
          <a:bodyPr>
            <a:normAutofit/>
          </a:bodyPr>
          <a:lstStyle>
            <a:lvl1pPr>
              <a:buFontTx/>
              <a:buNone/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85F223-3F79-44C7-87EB-F02A34C151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1"/>
            <a:ext cx="2362200" cy="152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>
          <a:xfrm>
            <a:off x="2971800" y="1447801"/>
            <a:ext cx="5715000" cy="1524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457200" y="3048000"/>
            <a:ext cx="2362200" cy="152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5"/>
          </p:nvPr>
        </p:nvSpPr>
        <p:spPr>
          <a:xfrm>
            <a:off x="2971800" y="3048000"/>
            <a:ext cx="5715000" cy="1524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152400" y="152400"/>
            <a:ext cx="8229600" cy="6397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359400" y="669600"/>
            <a:ext cx="8251200" cy="457200"/>
          </a:xfrm>
        </p:spPr>
        <p:txBody>
          <a:bodyPr>
            <a:normAutofit/>
          </a:bodyPr>
          <a:lstStyle>
            <a:lvl1pPr>
              <a:buFontTx/>
              <a:buNone/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85F223-3F79-44C7-87EB-F02A34C151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76200" y="3429000"/>
            <a:ext cx="2743200" cy="2544763"/>
          </a:xfrm>
        </p:spPr>
        <p:txBody>
          <a:bodyPr lIns="274320" tIns="0" rIns="182880">
            <a:normAutofit/>
          </a:bodyPr>
          <a:lstStyle>
            <a:lvl1pPr>
              <a:lnSpc>
                <a:spcPts val="2000"/>
              </a:lnSpc>
              <a:defRPr sz="1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2857500" y="3429000"/>
            <a:ext cx="2743200" cy="2544763"/>
          </a:xfrm>
        </p:spPr>
        <p:txBody>
          <a:bodyPr lIns="274320" tIns="0" rIns="182880">
            <a:normAutofit/>
          </a:bodyPr>
          <a:lstStyle>
            <a:lvl1pPr>
              <a:lnSpc>
                <a:spcPts val="2000"/>
              </a:lnSpc>
              <a:defRPr sz="1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3"/>
          <p:cNvSpPr>
            <a:spLocks noGrp="1"/>
          </p:cNvSpPr>
          <p:nvPr>
            <p:ph sz="half" idx="14"/>
          </p:nvPr>
        </p:nvSpPr>
        <p:spPr>
          <a:xfrm>
            <a:off x="5638800" y="3429000"/>
            <a:ext cx="2743200" cy="2544763"/>
          </a:xfrm>
        </p:spPr>
        <p:txBody>
          <a:bodyPr lIns="274320" tIns="0" rIns="182880">
            <a:normAutofit/>
          </a:bodyPr>
          <a:lstStyle>
            <a:lvl1pPr>
              <a:lnSpc>
                <a:spcPts val="2000"/>
              </a:lnSpc>
              <a:defRPr sz="1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sz="half" idx="15"/>
          </p:nvPr>
        </p:nvSpPr>
        <p:spPr>
          <a:xfrm>
            <a:off x="76200" y="1447801"/>
            <a:ext cx="2743200" cy="1706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half" idx="16"/>
          </p:nvPr>
        </p:nvSpPr>
        <p:spPr>
          <a:xfrm>
            <a:off x="2857500" y="1447801"/>
            <a:ext cx="2743200" cy="1706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Content Placeholder 3"/>
          <p:cNvSpPr>
            <a:spLocks noGrp="1"/>
          </p:cNvSpPr>
          <p:nvPr>
            <p:ph sz="half" idx="17"/>
          </p:nvPr>
        </p:nvSpPr>
        <p:spPr>
          <a:xfrm>
            <a:off x="5638800" y="1447801"/>
            <a:ext cx="2743200" cy="1706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152400" y="152400"/>
            <a:ext cx="8229600" cy="6397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359400" y="669600"/>
            <a:ext cx="8251200" cy="457200"/>
          </a:xfrm>
        </p:spPr>
        <p:txBody>
          <a:bodyPr>
            <a:normAutofit/>
          </a:bodyPr>
          <a:lstStyle>
            <a:lvl1pPr>
              <a:buFontTx/>
              <a:buNone/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" y="1447801"/>
            <a:ext cx="4040188" cy="304801"/>
          </a:xfrm>
          <a:solidFill>
            <a:schemeClr val="accent5">
              <a:lumMod val="20000"/>
              <a:lumOff val="80000"/>
              <a:alpha val="39000"/>
            </a:schemeClr>
          </a:solidFill>
        </p:spPr>
        <p:txBody>
          <a:bodyPr tIns="274320" anchor="b">
            <a:noAutofit/>
          </a:bodyPr>
          <a:lstStyle>
            <a:lvl1pPr marL="0" indent="0">
              <a:buNone/>
              <a:defRPr sz="1800" b="1" cap="all" baseline="0">
                <a:solidFill>
                  <a:schemeClr val="bg2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200" y="1752601"/>
            <a:ext cx="4040188" cy="4068763"/>
          </a:xfrm>
        </p:spPr>
        <p:txBody>
          <a:bodyPr/>
          <a:lstStyle>
            <a:lvl1pPr>
              <a:lnSpc>
                <a:spcPct val="100000"/>
              </a:lnSpc>
              <a:buClr>
                <a:schemeClr val="tx1">
                  <a:lumMod val="95000"/>
                  <a:lumOff val="5000"/>
                </a:schemeClr>
              </a:buClr>
              <a:defRPr sz="2000"/>
            </a:lvl1pPr>
            <a:lvl2pPr>
              <a:lnSpc>
                <a:spcPct val="100000"/>
              </a:lnSpc>
              <a:buClr>
                <a:schemeClr val="tx1">
                  <a:lumMod val="95000"/>
                  <a:lumOff val="5000"/>
                </a:schemeClr>
              </a:buClr>
              <a:defRPr sz="2000"/>
            </a:lvl2pPr>
            <a:lvl3pPr>
              <a:lnSpc>
                <a:spcPct val="100000"/>
              </a:lnSpc>
              <a:buClr>
                <a:schemeClr val="tx1">
                  <a:lumMod val="95000"/>
                  <a:lumOff val="5000"/>
                </a:schemeClr>
              </a:buClr>
              <a:defRPr sz="1800"/>
            </a:lvl3pPr>
            <a:lvl4pPr>
              <a:lnSpc>
                <a:spcPct val="100000"/>
              </a:lnSpc>
              <a:buClr>
                <a:schemeClr val="tx1">
                  <a:lumMod val="95000"/>
                  <a:lumOff val="5000"/>
                </a:schemeClr>
              </a:buClr>
              <a:defRPr sz="1600"/>
            </a:lvl4pPr>
            <a:lvl5pPr>
              <a:lnSpc>
                <a:spcPct val="100000"/>
              </a:lnSpc>
              <a:buClr>
                <a:schemeClr val="tx1">
                  <a:lumMod val="95000"/>
                  <a:lumOff val="5000"/>
                </a:schemeClr>
              </a:buCl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16388" y="1752601"/>
            <a:ext cx="4041775" cy="4068763"/>
          </a:xfrm>
        </p:spPr>
        <p:txBody>
          <a:bodyPr/>
          <a:lstStyle>
            <a:lvl1pPr>
              <a:buClr>
                <a:schemeClr val="tx1">
                  <a:lumMod val="95000"/>
                  <a:lumOff val="5000"/>
                </a:schemeClr>
              </a:buClr>
              <a:defRPr sz="2000"/>
            </a:lvl1pPr>
            <a:lvl2pPr>
              <a:buClr>
                <a:schemeClr val="tx1">
                  <a:lumMod val="95000"/>
                  <a:lumOff val="5000"/>
                </a:schemeClr>
              </a:buClr>
              <a:defRPr sz="2000"/>
            </a:lvl2pPr>
            <a:lvl3pPr>
              <a:buClr>
                <a:schemeClr val="tx1">
                  <a:lumMod val="95000"/>
                  <a:lumOff val="5000"/>
                </a:schemeClr>
              </a:buClr>
              <a:defRPr sz="1800"/>
            </a:lvl3pPr>
            <a:lvl4pPr>
              <a:buClr>
                <a:schemeClr val="tx1">
                  <a:lumMod val="95000"/>
                  <a:lumOff val="5000"/>
                </a:schemeClr>
              </a:buClr>
              <a:defRPr sz="1600"/>
            </a:lvl4pPr>
            <a:lvl5pPr>
              <a:buClr>
                <a:schemeClr val="tx1">
                  <a:lumMod val="95000"/>
                  <a:lumOff val="5000"/>
                </a:schemeClr>
              </a:buCl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2"/>
          </p:nvPr>
        </p:nvSpPr>
        <p:spPr>
          <a:xfrm>
            <a:off x="4119561" y="1447802"/>
            <a:ext cx="4040188" cy="304801"/>
          </a:xfrm>
          <a:solidFill>
            <a:schemeClr val="accent5">
              <a:lumMod val="20000"/>
              <a:lumOff val="80000"/>
              <a:alpha val="39000"/>
            </a:schemeClr>
          </a:solidFill>
        </p:spPr>
        <p:txBody>
          <a:bodyPr tIns="274320" anchor="b">
            <a:noAutofit/>
          </a:bodyPr>
          <a:lstStyle>
            <a:lvl1pPr marL="0" indent="0">
              <a:buNone/>
              <a:defRPr sz="1800" b="1" cap="all" baseline="0">
                <a:solidFill>
                  <a:schemeClr val="bg2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185F223-3F79-44C7-87EB-F02A34C151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152400" y="152400"/>
            <a:ext cx="8229600" cy="6397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359400" y="669600"/>
            <a:ext cx="8251200" cy="457200"/>
          </a:xfrm>
        </p:spPr>
        <p:txBody>
          <a:bodyPr>
            <a:normAutofit/>
          </a:bodyPr>
          <a:lstStyle>
            <a:lvl1pPr>
              <a:buFontTx/>
              <a:buNone/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185F223-3F79-44C7-87EB-F02A34C151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207000" y="1066800"/>
            <a:ext cx="8937000" cy="457200"/>
          </a:xfrm>
        </p:spPr>
        <p:txBody>
          <a:bodyPr>
            <a:normAutofit/>
          </a:bodyPr>
          <a:lstStyle>
            <a:lvl1pPr>
              <a:buFontTx/>
              <a:buNone/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4038600"/>
            <a:ext cx="3017951" cy="3219147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200" y="1066800"/>
            <a:ext cx="8770200" cy="48009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z="4000" b="1" dirty="0" smtClean="0">
                <a:solidFill>
                  <a:schemeClr val="bg1"/>
                </a:solidFill>
              </a:rPr>
              <a:t>Question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48400" y="6653837"/>
            <a:ext cx="2895600" cy="365125"/>
          </a:xfrm>
          <a:prstGeom prst="rect">
            <a:avLst/>
          </a:prstGeom>
        </p:spPr>
        <p:txBody>
          <a:bodyPr/>
          <a:lstStyle>
            <a:lvl1pPr algn="r">
              <a:defRPr sz="900">
                <a:solidFill>
                  <a:schemeClr val="tx2"/>
                </a:solidFill>
                <a:latin typeface="Segoe UI" pitchFamily="34" charset="0"/>
                <a:cs typeface="Segoe UI" pitchFamily="34" charset="0"/>
              </a:defRPr>
            </a:lvl1pPr>
          </a:lstStyle>
          <a:p>
            <a:r>
              <a:rPr lang="en-US" smtClean="0"/>
              <a:t>R. Haapanen Warren Township H.S.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638075"/>
            <a:ext cx="2133600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chemeClr val="tx2"/>
                </a:solidFill>
                <a:latin typeface="Segoe UI" pitchFamily="34" charset="0"/>
                <a:cs typeface="Segoe UI" pitchFamily="34" charset="0"/>
              </a:defRPr>
            </a:lvl1pPr>
          </a:lstStyle>
          <a:p>
            <a:fld id="{2185F223-3F79-44C7-87EB-F02A34C151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257800" y="2895600"/>
            <a:ext cx="1219200" cy="106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erpetua" pitchFamily="18" charset="0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10200" y="2667000"/>
            <a:ext cx="1447800" cy="13716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erpetua" pitchFamily="18" charset="0"/>
              <a:ea typeface="+mj-ea"/>
              <a:cs typeface="+mj-cs"/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457200" y="111966"/>
            <a:ext cx="8161209" cy="830997"/>
          </a:xfrm>
          <a:prstGeom prst="rect">
            <a:avLst/>
          </a:prstGeom>
          <a:solidFill>
            <a:schemeClr val="bg2"/>
          </a:solidFill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APHG Jeopardy Review</a:t>
            </a:r>
            <a:endParaRPr lang="en-US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5486400" y="6019800"/>
            <a:ext cx="1295400" cy="4572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erpetua" pitchFamily="18" charset="0"/>
              <a:ea typeface="+mj-ea"/>
              <a:cs typeface="+mj-cs"/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Clr>
          <a:schemeClr val="accent1">
            <a:lumMod val="75000"/>
          </a:schemeClr>
        </a:buClr>
        <a:buFont typeface="Arial" pitchFamily="34" charset="0"/>
        <a:buNone/>
        <a:defRPr sz="3600" b="1" kern="1200" baseline="0">
          <a:solidFill>
            <a:schemeClr val="accent2">
              <a:lumMod val="75000"/>
            </a:schemeClr>
          </a:solidFill>
          <a:latin typeface="+mj-lt"/>
          <a:ea typeface="+mj-ea"/>
          <a:cs typeface="Segoe UI" pitchFamily="34" charset="0"/>
        </a:defRPr>
      </a:lvl1pPr>
    </p:titleStyle>
    <p:bodyStyle>
      <a:lvl1pPr marL="173038" indent="-173038" algn="ctr" defTabSz="914400" rtl="0" eaLnBrk="1" latinLnBrk="0" hangingPunct="1">
        <a:lnSpc>
          <a:spcPct val="100000"/>
        </a:lnSpc>
        <a:spcBef>
          <a:spcPct val="20000"/>
        </a:spcBef>
        <a:buClr>
          <a:schemeClr val="accent1">
            <a:lumMod val="75000"/>
          </a:schemeClr>
        </a:buClr>
        <a:buSzPct val="70000"/>
        <a:buFont typeface="Arial" pitchFamily="34" charset="0"/>
        <a:buNone/>
        <a:defRPr sz="4400" b="1" i="1" kern="1200">
          <a:solidFill>
            <a:schemeClr val="bg1"/>
          </a:solidFill>
          <a:latin typeface="+mn-lt"/>
          <a:ea typeface="+mn-ea"/>
          <a:cs typeface="Segoe UI" pitchFamily="34" charset="0"/>
        </a:defRPr>
      </a:lvl1pPr>
      <a:lvl2pPr marL="627063" indent="-169863" algn="l" defTabSz="914400" rtl="0" eaLnBrk="1" latinLnBrk="0" hangingPunct="1">
        <a:lnSpc>
          <a:spcPct val="100000"/>
        </a:lnSpc>
        <a:spcBef>
          <a:spcPct val="20000"/>
        </a:spcBef>
        <a:buClr>
          <a:schemeClr val="accent1">
            <a:lumMod val="75000"/>
          </a:schemeClr>
        </a:buClr>
        <a:buSzPct val="70000"/>
        <a:buFont typeface="Arial" pitchFamily="34" charset="0"/>
        <a:buChar char="•"/>
        <a:defRPr sz="2800" kern="1200">
          <a:solidFill>
            <a:schemeClr val="accent2">
              <a:lumMod val="75000"/>
            </a:schemeClr>
          </a:solidFill>
          <a:latin typeface="+mn-lt"/>
          <a:ea typeface="+mn-ea"/>
          <a:cs typeface="Segoe UI" pitchFamily="34" charset="0"/>
        </a:defRPr>
      </a:lvl2pPr>
      <a:lvl3pPr marL="1030288" indent="-115888" algn="l" defTabSz="914400" rtl="0" eaLnBrk="1" latinLnBrk="0" hangingPunct="1">
        <a:lnSpc>
          <a:spcPct val="100000"/>
        </a:lnSpc>
        <a:spcBef>
          <a:spcPct val="20000"/>
        </a:spcBef>
        <a:buClr>
          <a:schemeClr val="accent1">
            <a:lumMod val="75000"/>
          </a:schemeClr>
        </a:buClr>
        <a:buSzPct val="70000"/>
        <a:buFont typeface="Arial" pitchFamily="34" charset="0"/>
        <a:buChar char="•"/>
        <a:defRPr sz="2400" kern="1200">
          <a:solidFill>
            <a:schemeClr val="accent2">
              <a:lumMod val="75000"/>
            </a:schemeClr>
          </a:solidFill>
          <a:latin typeface="+mn-lt"/>
          <a:ea typeface="+mn-ea"/>
          <a:cs typeface="Segoe UI" pitchFamily="34" charset="0"/>
        </a:defRPr>
      </a:lvl3pPr>
      <a:lvl4pPr marL="1482725" indent="-111125" algn="l" defTabSz="914400" rtl="0" eaLnBrk="1" latinLnBrk="0" hangingPunct="1">
        <a:lnSpc>
          <a:spcPct val="100000"/>
        </a:lnSpc>
        <a:spcBef>
          <a:spcPct val="20000"/>
        </a:spcBef>
        <a:buClr>
          <a:schemeClr val="accent1">
            <a:lumMod val="75000"/>
          </a:schemeClr>
        </a:buClr>
        <a:buSzPct val="70000"/>
        <a:buFont typeface="Arial" pitchFamily="34" charset="0"/>
        <a:buChar char="•"/>
        <a:defRPr sz="2000" kern="1200">
          <a:solidFill>
            <a:schemeClr val="accent2">
              <a:lumMod val="75000"/>
            </a:schemeClr>
          </a:solidFill>
          <a:latin typeface="+mn-lt"/>
          <a:ea typeface="+mn-ea"/>
          <a:cs typeface="Segoe UI" pitchFamily="34" charset="0"/>
        </a:defRPr>
      </a:lvl4pPr>
      <a:lvl5pPr marL="1944688" indent="-115888" algn="l" defTabSz="914400" rtl="0" eaLnBrk="1" latinLnBrk="0" hangingPunct="1">
        <a:lnSpc>
          <a:spcPct val="100000"/>
        </a:lnSpc>
        <a:spcBef>
          <a:spcPct val="20000"/>
        </a:spcBef>
        <a:buClr>
          <a:schemeClr val="accent1">
            <a:lumMod val="75000"/>
          </a:schemeClr>
        </a:buClr>
        <a:buSzPct val="70000"/>
        <a:buFont typeface="Arial" pitchFamily="34" charset="0"/>
        <a:buChar char="•"/>
        <a:defRPr sz="2000" kern="1200">
          <a:solidFill>
            <a:schemeClr val="accent2">
              <a:lumMod val="75000"/>
            </a:schemeClr>
          </a:solidFill>
          <a:latin typeface="+mn-lt"/>
          <a:ea typeface="+mn-ea"/>
          <a:cs typeface="Segoe UI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7.xml"/><Relationship Id="rId18" Type="http://schemas.openxmlformats.org/officeDocument/2006/relationships/slide" Target="slide9.xml"/><Relationship Id="rId26" Type="http://schemas.openxmlformats.org/officeDocument/2006/relationships/slide" Target="slide41.xml"/><Relationship Id="rId3" Type="http://schemas.openxmlformats.org/officeDocument/2006/relationships/slide" Target="slide3.xml"/><Relationship Id="rId21" Type="http://schemas.openxmlformats.org/officeDocument/2006/relationships/slide" Target="slide39.xml"/><Relationship Id="rId7" Type="http://schemas.openxmlformats.org/officeDocument/2006/relationships/slide" Target="slide43.xml"/><Relationship Id="rId12" Type="http://schemas.openxmlformats.org/officeDocument/2006/relationships/slide" Target="slide45.xml"/><Relationship Id="rId17" Type="http://schemas.openxmlformats.org/officeDocument/2006/relationships/slide" Target="slide48.xml"/><Relationship Id="rId25" Type="http://schemas.openxmlformats.org/officeDocument/2006/relationships/slide" Target="slide31.xml"/><Relationship Id="rId2" Type="http://schemas.openxmlformats.org/officeDocument/2006/relationships/notesSlide" Target="../notesSlides/notesSlide2.xml"/><Relationship Id="rId16" Type="http://schemas.openxmlformats.org/officeDocument/2006/relationships/slide" Target="slide37.xml"/><Relationship Id="rId20" Type="http://schemas.openxmlformats.org/officeDocument/2006/relationships/slide" Target="slide2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3.xml"/><Relationship Id="rId11" Type="http://schemas.openxmlformats.org/officeDocument/2006/relationships/slide" Target="slide35.xml"/><Relationship Id="rId24" Type="http://schemas.openxmlformats.org/officeDocument/2006/relationships/slide" Target="slide21.xml"/><Relationship Id="rId5" Type="http://schemas.openxmlformats.org/officeDocument/2006/relationships/slide" Target="slide23.xml"/><Relationship Id="rId15" Type="http://schemas.openxmlformats.org/officeDocument/2006/relationships/slide" Target="slide27.xml"/><Relationship Id="rId23" Type="http://schemas.openxmlformats.org/officeDocument/2006/relationships/slide" Target="slide11.xml"/><Relationship Id="rId28" Type="http://schemas.openxmlformats.org/officeDocument/2006/relationships/slide" Target="slide46.xml"/><Relationship Id="rId10" Type="http://schemas.openxmlformats.org/officeDocument/2006/relationships/slide" Target="slide25.xml"/><Relationship Id="rId19" Type="http://schemas.openxmlformats.org/officeDocument/2006/relationships/slide" Target="slide19.xml"/><Relationship Id="rId4" Type="http://schemas.openxmlformats.org/officeDocument/2006/relationships/slide" Target="slide13.xml"/><Relationship Id="rId9" Type="http://schemas.openxmlformats.org/officeDocument/2006/relationships/slide" Target="slide15.xml"/><Relationship Id="rId14" Type="http://schemas.openxmlformats.org/officeDocument/2006/relationships/slide" Target="slide17.xml"/><Relationship Id="rId22" Type="http://schemas.openxmlformats.org/officeDocument/2006/relationships/slide" Target="slide50.xml"/><Relationship Id="rId27" Type="http://schemas.openxmlformats.org/officeDocument/2006/relationships/slide" Target="slide5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9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9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9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9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9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9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9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9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9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9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9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9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9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9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9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9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9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76600" y="990600"/>
            <a:ext cx="5486400" cy="144655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APHG Exam Review Jeopardy</a:t>
            </a:r>
            <a:endParaRPr lang="en-US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Transhumance</a:t>
            </a:r>
            <a:endParaRPr lang="en-US" sz="5400" dirty="0"/>
          </a:p>
        </p:txBody>
      </p:sp>
      <p:sp>
        <p:nvSpPr>
          <p:cNvPr id="3" name="Action Button: Home 2">
            <a:hlinkClick r:id="rId3" action="ppaction://hlinksldjump" highlightClick="1"/>
          </p:cNvPr>
          <p:cNvSpPr/>
          <p:nvPr/>
        </p:nvSpPr>
        <p:spPr>
          <a:xfrm>
            <a:off x="304800" y="5638800"/>
            <a:ext cx="838200" cy="914400"/>
          </a:xfrm>
          <a:prstGeom prst="actionButtonHome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200400" y="5486400"/>
            <a:ext cx="1524000" cy="914400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Script" pitchFamily="34" charset="0"/>
                <a:ea typeface="+mj-ea"/>
                <a:cs typeface="+mj-cs"/>
              </a:rPr>
              <a:t>Agric.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Segoe Script" pitchFamily="34" charset="0"/>
                <a:ea typeface="+mj-ea"/>
                <a:cs typeface="+mj-cs"/>
              </a:rPr>
              <a:t>$400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207000" y="1066800"/>
            <a:ext cx="8937000" cy="3962400"/>
          </a:xfrm>
        </p:spPr>
        <p:txBody>
          <a:bodyPr>
            <a:normAutofit lnSpcReduction="10000"/>
          </a:bodyPr>
          <a:lstStyle/>
          <a:p>
            <a:r>
              <a:rPr lang="en-US" sz="4000" dirty="0" smtClean="0"/>
              <a:t>To increase food availability to rapidly growing populations in Africa, Asia, and Latin America, higher-yield seeds and expanded use of fertilizers were diffused from developed to developing regions in the 1970s and 1980s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3200400" y="5486400"/>
            <a:ext cx="1524000" cy="914400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Script" pitchFamily="34" charset="0"/>
                <a:ea typeface="+mj-ea"/>
                <a:cs typeface="+mj-cs"/>
              </a:rPr>
              <a:t>Agric.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Segoe Script" pitchFamily="34" charset="0"/>
                <a:ea typeface="+mj-ea"/>
                <a:cs typeface="+mj-cs"/>
              </a:rPr>
              <a:t>$500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The Green Revolution</a:t>
            </a:r>
            <a:endParaRPr lang="en-US" sz="5400" dirty="0"/>
          </a:p>
        </p:txBody>
      </p:sp>
      <p:sp>
        <p:nvSpPr>
          <p:cNvPr id="3" name="Action Button: Home 2">
            <a:hlinkClick r:id="rId3" action="ppaction://hlinksldjump" highlightClick="1"/>
          </p:cNvPr>
          <p:cNvSpPr/>
          <p:nvPr/>
        </p:nvSpPr>
        <p:spPr>
          <a:xfrm>
            <a:off x="304800" y="5638800"/>
            <a:ext cx="838200" cy="914400"/>
          </a:xfrm>
          <a:prstGeom prst="actionButtonHome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200400" y="5486400"/>
            <a:ext cx="1524000" cy="914400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Script" pitchFamily="34" charset="0"/>
                <a:ea typeface="+mj-ea"/>
                <a:cs typeface="+mj-cs"/>
              </a:rPr>
              <a:t>Agric.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Segoe Script" pitchFamily="34" charset="0"/>
                <a:ea typeface="+mj-ea"/>
                <a:cs typeface="+mj-cs"/>
              </a:rPr>
              <a:t>$500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207000" y="1066800"/>
            <a:ext cx="8937000" cy="39624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Cities that, because of their geographic location, act as ports of entry and distribution centers for large geographic areas.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3200400" y="5486400"/>
            <a:ext cx="1524000" cy="914400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Script" pitchFamily="34" charset="0"/>
                <a:ea typeface="+mj-ea"/>
                <a:cs typeface="+mj-cs"/>
              </a:rPr>
              <a:t>Cities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Segoe Script" pitchFamily="34" charset="0"/>
                <a:ea typeface="+mj-ea"/>
                <a:cs typeface="+mj-cs"/>
              </a:rPr>
              <a:t>$100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Gateway Cities</a:t>
            </a:r>
            <a:endParaRPr lang="en-US" sz="5400" dirty="0"/>
          </a:p>
        </p:txBody>
      </p:sp>
      <p:sp>
        <p:nvSpPr>
          <p:cNvPr id="3" name="Action Button: Home 2">
            <a:hlinkClick r:id="rId3" action="ppaction://hlinksldjump" highlightClick="1"/>
          </p:cNvPr>
          <p:cNvSpPr/>
          <p:nvPr/>
        </p:nvSpPr>
        <p:spPr>
          <a:xfrm>
            <a:off x="304800" y="5638800"/>
            <a:ext cx="838200" cy="914400"/>
          </a:xfrm>
          <a:prstGeom prst="actionButtonHome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200400" y="5486400"/>
            <a:ext cx="1524000" cy="914400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Script" pitchFamily="34" charset="0"/>
                <a:ea typeface="+mj-ea"/>
                <a:cs typeface="+mj-cs"/>
              </a:rPr>
              <a:t>Cities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Segoe Script" pitchFamily="34" charset="0"/>
                <a:ea typeface="+mj-ea"/>
                <a:cs typeface="+mj-cs"/>
              </a:rPr>
              <a:t>$100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207000" y="1066800"/>
            <a:ext cx="8937000" cy="39624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Cities according to the United Nations have over ten million inhabitants. 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3200400" y="5486400"/>
            <a:ext cx="1524000" cy="914400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Script" pitchFamily="34" charset="0"/>
                <a:ea typeface="+mj-ea"/>
                <a:cs typeface="+mj-cs"/>
              </a:rPr>
              <a:t>Cities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Segoe Script" pitchFamily="34" charset="0"/>
                <a:ea typeface="+mj-ea"/>
                <a:cs typeface="+mj-cs"/>
              </a:rPr>
              <a:t>$200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Megacities</a:t>
            </a:r>
            <a:endParaRPr lang="en-US" sz="5400" dirty="0"/>
          </a:p>
        </p:txBody>
      </p:sp>
      <p:sp>
        <p:nvSpPr>
          <p:cNvPr id="3" name="Action Button: Home 2">
            <a:hlinkClick r:id="rId3" action="ppaction://hlinksldjump" highlightClick="1"/>
          </p:cNvPr>
          <p:cNvSpPr/>
          <p:nvPr/>
        </p:nvSpPr>
        <p:spPr>
          <a:xfrm>
            <a:off x="304800" y="5638800"/>
            <a:ext cx="838200" cy="914400"/>
          </a:xfrm>
          <a:prstGeom prst="actionButtonHome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200400" y="5486400"/>
            <a:ext cx="1524000" cy="914400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Script" pitchFamily="34" charset="0"/>
                <a:ea typeface="+mj-ea"/>
                <a:cs typeface="+mj-cs"/>
              </a:rPr>
              <a:t>Cities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Segoe Script" pitchFamily="34" charset="0"/>
                <a:ea typeface="+mj-ea"/>
                <a:cs typeface="+mj-cs"/>
              </a:rPr>
              <a:t>$200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207000" y="1066800"/>
            <a:ext cx="8937000" cy="39624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Formed in the early 1900s explaining the size and distribution of cities in terms of a competitive supply of goods and services to dispersed populations.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3200400" y="5486400"/>
            <a:ext cx="1524000" cy="914400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Script" pitchFamily="34" charset="0"/>
                <a:ea typeface="+mj-ea"/>
                <a:cs typeface="+mj-cs"/>
              </a:rPr>
              <a:t>Cities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Segoe Script" pitchFamily="34" charset="0"/>
                <a:ea typeface="+mj-ea"/>
                <a:cs typeface="+mj-cs"/>
              </a:rPr>
              <a:t>$300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Central Place Theory </a:t>
            </a:r>
            <a:endParaRPr lang="en-US" sz="5400" dirty="0"/>
          </a:p>
        </p:txBody>
      </p:sp>
      <p:sp>
        <p:nvSpPr>
          <p:cNvPr id="3" name="Action Button: Home 2">
            <a:hlinkClick r:id="rId3" action="ppaction://hlinksldjump" highlightClick="1"/>
          </p:cNvPr>
          <p:cNvSpPr/>
          <p:nvPr/>
        </p:nvSpPr>
        <p:spPr>
          <a:xfrm>
            <a:off x="304800" y="5638800"/>
            <a:ext cx="838200" cy="914400"/>
          </a:xfrm>
          <a:prstGeom prst="actionButtonHome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200400" y="5486400"/>
            <a:ext cx="1524000" cy="914400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Script" pitchFamily="34" charset="0"/>
                <a:ea typeface="+mj-ea"/>
                <a:cs typeface="+mj-cs"/>
              </a:rPr>
              <a:t>Cities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Segoe Script" pitchFamily="34" charset="0"/>
                <a:ea typeface="+mj-ea"/>
                <a:cs typeface="+mj-cs"/>
              </a:rPr>
              <a:t>$300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207000" y="1066800"/>
            <a:ext cx="8937000" cy="39624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Developer of the Central Place Theory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3200400" y="5486400"/>
            <a:ext cx="1524000" cy="914400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Script" pitchFamily="34" charset="0"/>
                <a:ea typeface="+mj-ea"/>
                <a:cs typeface="+mj-cs"/>
              </a:rPr>
              <a:t>Cities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Segoe Script" pitchFamily="34" charset="0"/>
                <a:ea typeface="+mj-ea"/>
                <a:cs typeface="+mj-cs"/>
              </a:rPr>
              <a:t>$400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0" y="1066798"/>
          <a:ext cx="9144000" cy="579120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1264887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lt1"/>
                          </a:solidFill>
                        </a:rPr>
                        <a:t>Agriculture</a:t>
                      </a:r>
                      <a:r>
                        <a:rPr lang="en-US" sz="2000" baseline="0" dirty="0" smtClean="0">
                          <a:solidFill>
                            <a:schemeClr val="lt1"/>
                          </a:solidFill>
                        </a:rPr>
                        <a:t> &amp; Land Use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Cities and Urban Land Use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chemeClr val="lt1"/>
                          </a:solidFill>
                        </a:rPr>
                        <a:t>Industry</a:t>
                      </a:r>
                      <a:endParaRPr lang="en-US" sz="20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en-US" sz="2000" dirty="0" smtClean="0">
                          <a:solidFill>
                            <a:schemeClr val="lt1"/>
                          </a:solidFill>
                        </a:rPr>
                        <a:t> &amp; Econ. Develop.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Population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Politics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905263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hlinkClick r:id="rId3" action="ppaction://hlinksldjump"/>
                        </a:rPr>
                        <a:t>$100</a:t>
                      </a:r>
                      <a:endParaRPr lang="en-US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hlinkClick r:id="rId4" action="ppaction://hlinksldjump"/>
                        </a:rPr>
                        <a:t>$100</a:t>
                      </a:r>
                      <a:endParaRPr lang="en-US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hlinkClick r:id="rId5" action="ppaction://hlinksldjump"/>
                        </a:rPr>
                        <a:t>$100</a:t>
                      </a:r>
                      <a:endParaRPr lang="en-US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hlinkClick r:id="rId6" action="ppaction://hlinksldjump"/>
                        </a:rPr>
                        <a:t>$100</a:t>
                      </a:r>
                      <a:endParaRPr lang="en-US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hlinkClick r:id="rId7" action="ppaction://hlinksldjump"/>
                        </a:rPr>
                        <a:t>$100</a:t>
                      </a:r>
                      <a:endParaRPr lang="en-US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905263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hlinkClick r:id="rId8" action="ppaction://hlinksldjump"/>
                        </a:rPr>
                        <a:t>$200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hlinkClick r:id="rId9" action="ppaction://hlinksldjump"/>
                        </a:rPr>
                        <a:t>$200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hlinkClick r:id="rId10" action="ppaction://hlinksldjump"/>
                        </a:rPr>
                        <a:t>$200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hlinkClick r:id="rId11" action="ppaction://hlinksldjump"/>
                        </a:rPr>
                        <a:t>$200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hlinkClick r:id="rId12" action="ppaction://hlinksldjump"/>
                        </a:rPr>
                        <a:t>$200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905263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hlinkClick r:id="rId13" action="ppaction://hlinksldjump"/>
                        </a:rPr>
                        <a:t>$300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hlinkClick r:id="rId14" action="ppaction://hlinksldjump"/>
                        </a:rPr>
                        <a:t>$300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hlinkClick r:id="rId15" action="ppaction://hlinksldjump"/>
                        </a:rPr>
                        <a:t>$300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hlinkClick r:id="rId16" action="ppaction://hlinksldjump"/>
                        </a:rPr>
                        <a:t>$300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hlinkClick r:id="rId17" action="ppaction://hlinksldjump"/>
                        </a:rPr>
                        <a:t>$300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905263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hlinkClick r:id="rId18" action="ppaction://hlinksldjump"/>
                        </a:rPr>
                        <a:t>$400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hlinkClick r:id="rId19" action="ppaction://hlinksldjump"/>
                        </a:rPr>
                        <a:t>$400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hlinkClick r:id="rId20" action="ppaction://hlinksldjump"/>
                        </a:rPr>
                        <a:t>$400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hlinkClick r:id="rId21" action="ppaction://hlinksldjump"/>
                        </a:rPr>
                        <a:t>$400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hlinkClick r:id="rId22" action="ppaction://hlinksldjump"/>
                        </a:rPr>
                        <a:t>$400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905263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hlinkClick r:id="rId23" action="ppaction://hlinksldjump"/>
                        </a:rPr>
                        <a:t>$500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hlinkClick r:id="rId24" action="ppaction://hlinksldjump"/>
                        </a:rPr>
                        <a:t>$500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hlinkClick r:id="rId25" action="ppaction://hlinksldjump"/>
                        </a:rPr>
                        <a:t>$500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hlinkClick r:id="rId26" action="ppaction://hlinksldjump"/>
                        </a:rPr>
                        <a:t>$500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hlinkClick r:id="rId27" action="ppaction://hlinksldjump"/>
                        </a:rPr>
                        <a:t>$500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Action Button: Custom 5">
            <a:hlinkClick r:id="rId8" action="ppaction://hlinksldjump" highlightClick="1"/>
          </p:cNvPr>
          <p:cNvSpPr/>
          <p:nvPr/>
        </p:nvSpPr>
        <p:spPr>
          <a:xfrm>
            <a:off x="25758" y="3276600"/>
            <a:ext cx="1752600" cy="838200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Custom 6">
            <a:hlinkClick r:id="rId13" action="ppaction://hlinksldjump" highlightClick="1"/>
          </p:cNvPr>
          <p:cNvSpPr/>
          <p:nvPr/>
        </p:nvSpPr>
        <p:spPr>
          <a:xfrm>
            <a:off x="25758" y="4191000"/>
            <a:ext cx="1752600" cy="838200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Custom 7">
            <a:hlinkClick r:id="rId18" action="ppaction://hlinksldjump" highlightClick="1"/>
          </p:cNvPr>
          <p:cNvSpPr/>
          <p:nvPr/>
        </p:nvSpPr>
        <p:spPr>
          <a:xfrm>
            <a:off x="25758" y="5105400"/>
            <a:ext cx="1752600" cy="838200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ction Button: Custom 8">
            <a:hlinkClick r:id="rId23" action="ppaction://hlinksldjump" highlightClick="1"/>
          </p:cNvPr>
          <p:cNvSpPr/>
          <p:nvPr/>
        </p:nvSpPr>
        <p:spPr>
          <a:xfrm>
            <a:off x="25758" y="6019800"/>
            <a:ext cx="1752600" cy="838200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ction Button: Custom 9">
            <a:hlinkClick r:id="rId4" action="ppaction://hlinksldjump" highlightClick="1"/>
          </p:cNvPr>
          <p:cNvSpPr/>
          <p:nvPr/>
        </p:nvSpPr>
        <p:spPr>
          <a:xfrm>
            <a:off x="1905000" y="2362200"/>
            <a:ext cx="1752600" cy="838200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ction Button: Custom 10">
            <a:hlinkClick r:id="rId9" action="ppaction://hlinksldjump" highlightClick="1"/>
          </p:cNvPr>
          <p:cNvSpPr/>
          <p:nvPr/>
        </p:nvSpPr>
        <p:spPr>
          <a:xfrm>
            <a:off x="1905000" y="3276600"/>
            <a:ext cx="1752600" cy="838200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ction Button: Custom 11">
            <a:hlinkClick r:id="rId14" action="ppaction://hlinksldjump" highlightClick="1"/>
          </p:cNvPr>
          <p:cNvSpPr/>
          <p:nvPr/>
        </p:nvSpPr>
        <p:spPr>
          <a:xfrm>
            <a:off x="1905000" y="4191000"/>
            <a:ext cx="1752600" cy="838200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ction Button: Custom 13">
            <a:hlinkClick r:id="rId19" action="ppaction://hlinksldjump" highlightClick="1"/>
          </p:cNvPr>
          <p:cNvSpPr/>
          <p:nvPr/>
        </p:nvSpPr>
        <p:spPr>
          <a:xfrm>
            <a:off x="1905000" y="5105400"/>
            <a:ext cx="1752600" cy="838200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ction Button: Custom 14">
            <a:hlinkClick r:id="rId24" action="ppaction://hlinksldjump" highlightClick="1"/>
          </p:cNvPr>
          <p:cNvSpPr/>
          <p:nvPr/>
        </p:nvSpPr>
        <p:spPr>
          <a:xfrm>
            <a:off x="1905000" y="6019800"/>
            <a:ext cx="1752600" cy="838200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ction Button: Custom 18">
            <a:hlinkClick r:id="rId25" action="ppaction://hlinksldjump" highlightClick="1"/>
          </p:cNvPr>
          <p:cNvSpPr/>
          <p:nvPr/>
        </p:nvSpPr>
        <p:spPr>
          <a:xfrm>
            <a:off x="3733800" y="6019800"/>
            <a:ext cx="1752600" cy="838200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ction Button: Custom 17">
            <a:hlinkClick r:id="rId20" action="ppaction://hlinksldjump" highlightClick="1"/>
          </p:cNvPr>
          <p:cNvSpPr/>
          <p:nvPr/>
        </p:nvSpPr>
        <p:spPr>
          <a:xfrm>
            <a:off x="3733800" y="5105400"/>
            <a:ext cx="1752600" cy="838200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ction Button: Custom 16">
            <a:hlinkClick r:id="rId15" action="ppaction://hlinksldjump" highlightClick="1"/>
          </p:cNvPr>
          <p:cNvSpPr/>
          <p:nvPr/>
        </p:nvSpPr>
        <p:spPr>
          <a:xfrm>
            <a:off x="3733800" y="4191000"/>
            <a:ext cx="1752600" cy="838200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ction Button: Custom 15">
            <a:hlinkClick r:id="rId10" action="ppaction://hlinksldjump" highlightClick="1"/>
          </p:cNvPr>
          <p:cNvSpPr/>
          <p:nvPr/>
        </p:nvSpPr>
        <p:spPr>
          <a:xfrm>
            <a:off x="3733800" y="3276600"/>
            <a:ext cx="1752600" cy="838200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ction Button: Custom 12">
            <a:hlinkClick r:id="rId5" action="ppaction://hlinksldjump" highlightClick="1"/>
          </p:cNvPr>
          <p:cNvSpPr/>
          <p:nvPr/>
        </p:nvSpPr>
        <p:spPr>
          <a:xfrm>
            <a:off x="3733800" y="2362200"/>
            <a:ext cx="1752600" cy="838200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ction Button: Custom 23">
            <a:hlinkClick r:id="rId26" action="ppaction://hlinksldjump" highlightClick="1"/>
          </p:cNvPr>
          <p:cNvSpPr/>
          <p:nvPr/>
        </p:nvSpPr>
        <p:spPr>
          <a:xfrm>
            <a:off x="5562600" y="6019800"/>
            <a:ext cx="1752600" cy="838200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ction Button: Custom 22">
            <a:hlinkClick r:id="rId21" action="ppaction://hlinksldjump" highlightClick="1"/>
          </p:cNvPr>
          <p:cNvSpPr/>
          <p:nvPr/>
        </p:nvSpPr>
        <p:spPr>
          <a:xfrm>
            <a:off x="5562600" y="5105400"/>
            <a:ext cx="1752600" cy="838200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ction Button: Custom 20">
            <a:hlinkClick r:id="rId11" action="ppaction://hlinksldjump" highlightClick="1"/>
          </p:cNvPr>
          <p:cNvSpPr/>
          <p:nvPr/>
        </p:nvSpPr>
        <p:spPr>
          <a:xfrm>
            <a:off x="5562600" y="3276600"/>
            <a:ext cx="1752600" cy="838200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ction Button: Custom 19">
            <a:hlinkClick r:id="rId6" action="ppaction://hlinksldjump" highlightClick="1"/>
          </p:cNvPr>
          <p:cNvSpPr/>
          <p:nvPr/>
        </p:nvSpPr>
        <p:spPr>
          <a:xfrm>
            <a:off x="5562600" y="2362200"/>
            <a:ext cx="1752600" cy="838200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ction Button: Custom 21">
            <a:hlinkClick r:id="rId16" action="ppaction://hlinksldjump" highlightClick="1"/>
          </p:cNvPr>
          <p:cNvSpPr/>
          <p:nvPr/>
        </p:nvSpPr>
        <p:spPr>
          <a:xfrm>
            <a:off x="5562600" y="4191000"/>
            <a:ext cx="1752600" cy="838200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ction Button: Custom 26">
            <a:hlinkClick r:id="rId17" action="ppaction://hlinksldjump" highlightClick="1"/>
          </p:cNvPr>
          <p:cNvSpPr/>
          <p:nvPr/>
        </p:nvSpPr>
        <p:spPr>
          <a:xfrm>
            <a:off x="7391400" y="4191000"/>
            <a:ext cx="1752600" cy="838200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Action Button: Custom 28">
            <a:hlinkClick r:id="rId27" action="ppaction://hlinksldjump" highlightClick="1"/>
          </p:cNvPr>
          <p:cNvSpPr/>
          <p:nvPr/>
        </p:nvSpPr>
        <p:spPr>
          <a:xfrm>
            <a:off x="7391400" y="6019800"/>
            <a:ext cx="1752600" cy="838200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Action Button: Custom 27">
            <a:hlinkClick r:id="rId22" action="ppaction://hlinksldjump" highlightClick="1"/>
          </p:cNvPr>
          <p:cNvSpPr/>
          <p:nvPr/>
        </p:nvSpPr>
        <p:spPr>
          <a:xfrm>
            <a:off x="7391400" y="5105400"/>
            <a:ext cx="1752600" cy="838200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Action Button: Custom 25">
            <a:hlinkClick r:id="rId28" action="ppaction://hlinksldjump" highlightClick="1"/>
          </p:cNvPr>
          <p:cNvSpPr/>
          <p:nvPr/>
        </p:nvSpPr>
        <p:spPr>
          <a:xfrm>
            <a:off x="7391400" y="3276600"/>
            <a:ext cx="1752600" cy="838200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Action Button: Custom 24">
            <a:hlinkClick r:id="rId7" action="ppaction://hlinksldjump" highlightClick="1"/>
          </p:cNvPr>
          <p:cNvSpPr/>
          <p:nvPr/>
        </p:nvSpPr>
        <p:spPr>
          <a:xfrm>
            <a:off x="7391400" y="2362200"/>
            <a:ext cx="1752600" cy="838200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Action Button: Custom 3">
            <a:hlinkClick r:id="rId3" action="ppaction://hlinksldjump" highlightClick="1"/>
          </p:cNvPr>
          <p:cNvSpPr/>
          <p:nvPr/>
        </p:nvSpPr>
        <p:spPr>
          <a:xfrm>
            <a:off x="25758" y="2362200"/>
            <a:ext cx="1752600" cy="838200"/>
          </a:xfrm>
          <a:prstGeom prst="actionButtonBlank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Action Button: Custom 30">
            <a:hlinkClick r:id="rId8" action="ppaction://hlinksldjump" highlightClick="1"/>
          </p:cNvPr>
          <p:cNvSpPr/>
          <p:nvPr/>
        </p:nvSpPr>
        <p:spPr>
          <a:xfrm>
            <a:off x="152400" y="3276600"/>
            <a:ext cx="1752600" cy="838200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Action Button: Custom 31">
            <a:hlinkClick r:id="rId13" action="ppaction://hlinksldjump" highlightClick="1"/>
          </p:cNvPr>
          <p:cNvSpPr/>
          <p:nvPr/>
        </p:nvSpPr>
        <p:spPr>
          <a:xfrm>
            <a:off x="152400" y="4191000"/>
            <a:ext cx="1752600" cy="838200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Action Button: Custom 32">
            <a:hlinkClick r:id="rId18" action="ppaction://hlinksldjump" highlightClick="1"/>
          </p:cNvPr>
          <p:cNvSpPr/>
          <p:nvPr/>
        </p:nvSpPr>
        <p:spPr>
          <a:xfrm>
            <a:off x="152400" y="5105400"/>
            <a:ext cx="1752600" cy="838200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Action Button: Custom 33">
            <a:hlinkClick r:id="rId23" action="ppaction://hlinksldjump" highlightClick="1"/>
          </p:cNvPr>
          <p:cNvSpPr/>
          <p:nvPr/>
        </p:nvSpPr>
        <p:spPr>
          <a:xfrm>
            <a:off x="152400" y="6019800"/>
            <a:ext cx="1752600" cy="838200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Action Button: Custom 34">
            <a:hlinkClick r:id="rId3" action="ppaction://hlinksldjump" highlightClick="1"/>
          </p:cNvPr>
          <p:cNvSpPr/>
          <p:nvPr/>
        </p:nvSpPr>
        <p:spPr>
          <a:xfrm>
            <a:off x="152400" y="2362200"/>
            <a:ext cx="1752600" cy="838200"/>
          </a:xfrm>
          <a:prstGeom prst="actionButtonBlank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Walter </a:t>
            </a:r>
            <a:r>
              <a:rPr lang="en-US" sz="5400" dirty="0" err="1" smtClean="0"/>
              <a:t>Christaller</a:t>
            </a:r>
            <a:endParaRPr lang="en-US" sz="5400" dirty="0"/>
          </a:p>
        </p:txBody>
      </p:sp>
      <p:sp>
        <p:nvSpPr>
          <p:cNvPr id="3" name="Action Button: Home 2">
            <a:hlinkClick r:id="rId3" action="ppaction://hlinksldjump" highlightClick="1"/>
          </p:cNvPr>
          <p:cNvSpPr/>
          <p:nvPr/>
        </p:nvSpPr>
        <p:spPr>
          <a:xfrm>
            <a:off x="304800" y="5638800"/>
            <a:ext cx="838200" cy="914400"/>
          </a:xfrm>
          <a:prstGeom prst="actionButtonHome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200400" y="5486400"/>
            <a:ext cx="1524000" cy="914400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Script" pitchFamily="34" charset="0"/>
                <a:ea typeface="+mj-ea"/>
                <a:cs typeface="+mj-cs"/>
              </a:rPr>
              <a:t>Cities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Segoe Script" pitchFamily="34" charset="0"/>
                <a:ea typeface="+mj-ea"/>
                <a:cs typeface="+mj-cs"/>
              </a:rPr>
              <a:t>$400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207000" y="1066800"/>
            <a:ext cx="8937000" cy="39624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States that the population of any given town should be inversely proportional to its rank in the country’s urban hierarchy. 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3200400" y="5486400"/>
            <a:ext cx="1524000" cy="914400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Script" pitchFamily="34" charset="0"/>
                <a:ea typeface="+mj-ea"/>
                <a:cs typeface="+mj-cs"/>
              </a:rPr>
              <a:t>Cities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Segoe Script" pitchFamily="34" charset="0"/>
                <a:ea typeface="+mj-ea"/>
                <a:cs typeface="+mj-cs"/>
              </a:rPr>
              <a:t>$500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Rank-Size Rule</a:t>
            </a:r>
            <a:endParaRPr lang="en-US" sz="5400" dirty="0"/>
          </a:p>
        </p:txBody>
      </p:sp>
      <p:sp>
        <p:nvSpPr>
          <p:cNvPr id="3" name="Action Button: Home 2">
            <a:hlinkClick r:id="rId3" action="ppaction://hlinksldjump" highlightClick="1"/>
          </p:cNvPr>
          <p:cNvSpPr/>
          <p:nvPr/>
        </p:nvSpPr>
        <p:spPr>
          <a:xfrm>
            <a:off x="304800" y="5638800"/>
            <a:ext cx="838200" cy="914400"/>
          </a:xfrm>
          <a:prstGeom prst="actionButtonHome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200400" y="5486400"/>
            <a:ext cx="1524000" cy="914400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Script" pitchFamily="34" charset="0"/>
                <a:ea typeface="+mj-ea"/>
                <a:cs typeface="+mj-cs"/>
              </a:rPr>
              <a:t>Cities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Segoe Script" pitchFamily="34" charset="0"/>
                <a:ea typeface="+mj-ea"/>
                <a:cs typeface="+mj-cs"/>
              </a:rPr>
              <a:t>$500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207000" y="1066800"/>
            <a:ext cx="8937000" cy="39624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Industry in which production of goods and services is based in homes, as opposed to factories. 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3200400" y="5486400"/>
            <a:ext cx="1524000" cy="914400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Script" pitchFamily="34" charset="0"/>
                <a:ea typeface="+mj-ea"/>
                <a:cs typeface="+mj-cs"/>
              </a:rPr>
              <a:t>Indust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Script" pitchFamily="34" charset="0"/>
                <a:ea typeface="+mj-ea"/>
                <a:cs typeface="+mj-cs"/>
              </a:rPr>
              <a:t>.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Segoe Script" pitchFamily="34" charset="0"/>
                <a:ea typeface="+mj-ea"/>
                <a:cs typeface="+mj-cs"/>
              </a:rPr>
              <a:t>$100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Cottage Industry</a:t>
            </a:r>
            <a:endParaRPr lang="en-US" sz="5400" dirty="0"/>
          </a:p>
        </p:txBody>
      </p:sp>
      <p:sp>
        <p:nvSpPr>
          <p:cNvPr id="3" name="Action Button: Home 2">
            <a:hlinkClick r:id="rId3" action="ppaction://hlinksldjump" highlightClick="1"/>
          </p:cNvPr>
          <p:cNvSpPr/>
          <p:nvPr/>
        </p:nvSpPr>
        <p:spPr>
          <a:xfrm>
            <a:off x="304800" y="5638800"/>
            <a:ext cx="838200" cy="914400"/>
          </a:xfrm>
          <a:prstGeom prst="actionButtonHome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200400" y="5486400"/>
            <a:ext cx="1524000" cy="914400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Script" pitchFamily="34" charset="0"/>
                <a:ea typeface="+mj-ea"/>
                <a:cs typeface="+mj-cs"/>
              </a:rPr>
              <a:t>Indust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Script" pitchFamily="34" charset="0"/>
                <a:ea typeface="+mj-ea"/>
                <a:cs typeface="+mj-cs"/>
              </a:rPr>
              <a:t>.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Segoe Script" pitchFamily="34" charset="0"/>
                <a:ea typeface="+mj-ea"/>
                <a:cs typeface="+mj-cs"/>
              </a:rPr>
              <a:t>$100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207000" y="1066800"/>
            <a:ext cx="8937000" cy="39624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System of standardized mass production beginning in the early twentieth century. 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3200400" y="5486400"/>
            <a:ext cx="1524000" cy="914400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Script" pitchFamily="34" charset="0"/>
                <a:ea typeface="+mj-ea"/>
                <a:cs typeface="+mj-cs"/>
              </a:rPr>
              <a:t>Indust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Script" pitchFamily="34" charset="0"/>
                <a:ea typeface="+mj-ea"/>
                <a:cs typeface="+mj-cs"/>
              </a:rPr>
              <a:t>.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Segoe Script" pitchFamily="34" charset="0"/>
                <a:ea typeface="+mj-ea"/>
                <a:cs typeface="+mj-cs"/>
              </a:rPr>
              <a:t>$200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sz="5400" dirty="0" err="1" smtClean="0"/>
              <a:t>Fordism</a:t>
            </a:r>
            <a:endParaRPr lang="en-US" sz="5400" dirty="0"/>
          </a:p>
        </p:txBody>
      </p:sp>
      <p:sp>
        <p:nvSpPr>
          <p:cNvPr id="3" name="Action Button: Home 2">
            <a:hlinkClick r:id="rId3" action="ppaction://hlinksldjump" highlightClick="1"/>
          </p:cNvPr>
          <p:cNvSpPr/>
          <p:nvPr/>
        </p:nvSpPr>
        <p:spPr>
          <a:xfrm>
            <a:off x="304800" y="5638800"/>
            <a:ext cx="838200" cy="914400"/>
          </a:xfrm>
          <a:prstGeom prst="actionButtonHome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200400" y="5486400"/>
            <a:ext cx="1524000" cy="914400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Script" pitchFamily="34" charset="0"/>
                <a:ea typeface="+mj-ea"/>
                <a:cs typeface="+mj-cs"/>
              </a:rPr>
              <a:t>Indust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Script" pitchFamily="34" charset="0"/>
                <a:ea typeface="+mj-ea"/>
                <a:cs typeface="+mj-cs"/>
              </a:rPr>
              <a:t>.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Segoe Script" pitchFamily="34" charset="0"/>
                <a:ea typeface="+mj-ea"/>
                <a:cs typeface="+mj-cs"/>
              </a:rPr>
              <a:t>$200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207000" y="1066800"/>
            <a:ext cx="8937000" cy="39624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Describes optimal location of a manufacturing establishment in relation to costs of transport, labor, and relative advantages of agglomeration. 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3200400" y="5486400"/>
            <a:ext cx="1524000" cy="914400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Script" pitchFamily="34" charset="0"/>
                <a:ea typeface="+mj-ea"/>
                <a:cs typeface="+mj-cs"/>
              </a:rPr>
              <a:t>Indust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Script" pitchFamily="34" charset="0"/>
                <a:ea typeface="+mj-ea"/>
                <a:cs typeface="+mj-cs"/>
              </a:rPr>
              <a:t>.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Segoe Script" pitchFamily="34" charset="0"/>
                <a:ea typeface="+mj-ea"/>
                <a:cs typeface="+mj-cs"/>
              </a:rPr>
              <a:t>$300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Weber’s Least-Cost Theory</a:t>
            </a:r>
            <a:endParaRPr lang="en-US" sz="5400" dirty="0"/>
          </a:p>
        </p:txBody>
      </p:sp>
      <p:sp>
        <p:nvSpPr>
          <p:cNvPr id="3" name="Action Button: Home 2">
            <a:hlinkClick r:id="rId3" action="ppaction://hlinksldjump" highlightClick="1"/>
          </p:cNvPr>
          <p:cNvSpPr/>
          <p:nvPr/>
        </p:nvSpPr>
        <p:spPr>
          <a:xfrm>
            <a:off x="304800" y="5638800"/>
            <a:ext cx="838200" cy="914400"/>
          </a:xfrm>
          <a:prstGeom prst="actionButtonHome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200400" y="5486400"/>
            <a:ext cx="1524000" cy="914400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Script" pitchFamily="34" charset="0"/>
                <a:ea typeface="+mj-ea"/>
                <a:cs typeface="+mj-cs"/>
              </a:rPr>
              <a:t>Indust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Script" pitchFamily="34" charset="0"/>
                <a:ea typeface="+mj-ea"/>
                <a:cs typeface="+mj-cs"/>
              </a:rPr>
              <a:t>.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Segoe Script" pitchFamily="34" charset="0"/>
                <a:ea typeface="+mj-ea"/>
                <a:cs typeface="+mj-cs"/>
              </a:rPr>
              <a:t>$300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207000" y="1066800"/>
            <a:ext cx="8937000" cy="3962400"/>
          </a:xfrm>
        </p:spPr>
        <p:txBody>
          <a:bodyPr>
            <a:normAutofit lnSpcReduction="10000"/>
          </a:bodyPr>
          <a:lstStyle/>
          <a:p>
            <a:r>
              <a:rPr lang="en-US" sz="4000" dirty="0" smtClean="0"/>
              <a:t>Model developed in 1960 that describes a country’s development progression as occurring in five stages transforming it from a least-developed to most-developed country. 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3200400" y="5486400"/>
            <a:ext cx="1524000" cy="914400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Script" pitchFamily="34" charset="0"/>
                <a:ea typeface="+mj-ea"/>
                <a:cs typeface="+mj-cs"/>
              </a:rPr>
              <a:t>Indust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Script" pitchFamily="34" charset="0"/>
                <a:ea typeface="+mj-ea"/>
                <a:cs typeface="+mj-cs"/>
              </a:rPr>
              <a:t>.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Segoe Script" pitchFamily="34" charset="0"/>
                <a:ea typeface="+mj-ea"/>
                <a:cs typeface="+mj-cs"/>
              </a:rPr>
              <a:t>$400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207000" y="1066800"/>
            <a:ext cx="8937000" cy="39624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This developer of an agricultural land use model supports that land value will decrease the farther one gets away from central markets. 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3200400" y="5486400"/>
            <a:ext cx="1524000" cy="914400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Script" pitchFamily="34" charset="0"/>
                <a:ea typeface="+mj-ea"/>
                <a:cs typeface="+mj-cs"/>
              </a:rPr>
              <a:t>Agric.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Segoe Script" pitchFamily="34" charset="0"/>
                <a:ea typeface="+mj-ea"/>
                <a:cs typeface="+mj-cs"/>
              </a:rPr>
              <a:t>$100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5"/>
          </p:nvPr>
        </p:nvSpPr>
        <p:spPr>
          <a:xfrm>
            <a:off x="6248400" y="6629400"/>
            <a:ext cx="2895600" cy="246017"/>
          </a:xfrm>
        </p:spPr>
        <p:txBody>
          <a:bodyPr/>
          <a:lstStyle/>
          <a:p>
            <a:r>
              <a:rPr lang="en-US" smtClean="0"/>
              <a:t>R. Haapanen Warren Township H.S.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sz="5400" dirty="0" err="1" smtClean="0"/>
              <a:t>Rostow’s</a:t>
            </a:r>
            <a:r>
              <a:rPr lang="en-US" sz="5400" dirty="0" smtClean="0"/>
              <a:t> Stages of Development</a:t>
            </a:r>
            <a:endParaRPr lang="en-US" sz="5400" dirty="0"/>
          </a:p>
        </p:txBody>
      </p:sp>
      <p:sp>
        <p:nvSpPr>
          <p:cNvPr id="3" name="Action Button: Home 2">
            <a:hlinkClick r:id="rId3" action="ppaction://hlinksldjump" highlightClick="1"/>
          </p:cNvPr>
          <p:cNvSpPr/>
          <p:nvPr/>
        </p:nvSpPr>
        <p:spPr>
          <a:xfrm>
            <a:off x="304800" y="5638800"/>
            <a:ext cx="838200" cy="914400"/>
          </a:xfrm>
          <a:prstGeom prst="actionButtonHome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200400" y="5486400"/>
            <a:ext cx="1524000" cy="914400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Script" pitchFamily="34" charset="0"/>
                <a:ea typeface="+mj-ea"/>
                <a:cs typeface="+mj-cs"/>
              </a:rPr>
              <a:t>Indust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Script" pitchFamily="34" charset="0"/>
                <a:ea typeface="+mj-ea"/>
                <a:cs typeface="+mj-cs"/>
              </a:rPr>
              <a:t>.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Segoe Script" pitchFamily="34" charset="0"/>
                <a:ea typeface="+mj-ea"/>
                <a:cs typeface="+mj-cs"/>
              </a:rPr>
              <a:t>$400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207000" y="1066800"/>
            <a:ext cx="8937000" cy="39624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Measure used by the United Nations that calculates development in terms of human welfare rather than money or productivity. 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3200400" y="5486400"/>
            <a:ext cx="1524000" cy="914400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Script" pitchFamily="34" charset="0"/>
                <a:ea typeface="+mj-ea"/>
                <a:cs typeface="+mj-cs"/>
              </a:rPr>
              <a:t>Indust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Script" pitchFamily="34" charset="0"/>
                <a:ea typeface="+mj-ea"/>
                <a:cs typeface="+mj-cs"/>
              </a:rPr>
              <a:t>.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Segoe Script" pitchFamily="34" charset="0"/>
                <a:ea typeface="+mj-ea"/>
                <a:cs typeface="+mj-cs"/>
              </a:rPr>
              <a:t>$500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Human Development Index</a:t>
            </a:r>
            <a:endParaRPr lang="en-US" sz="5400" dirty="0"/>
          </a:p>
        </p:txBody>
      </p:sp>
      <p:sp>
        <p:nvSpPr>
          <p:cNvPr id="3" name="Action Button: Home 2">
            <a:hlinkClick r:id="rId3" action="ppaction://hlinksldjump" highlightClick="1"/>
          </p:cNvPr>
          <p:cNvSpPr/>
          <p:nvPr/>
        </p:nvSpPr>
        <p:spPr>
          <a:xfrm>
            <a:off x="304800" y="5638800"/>
            <a:ext cx="838200" cy="914400"/>
          </a:xfrm>
          <a:prstGeom prst="actionButtonHome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200400" y="5486400"/>
            <a:ext cx="1524000" cy="914400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Script" pitchFamily="34" charset="0"/>
                <a:ea typeface="+mj-ea"/>
                <a:cs typeface="+mj-cs"/>
              </a:rPr>
              <a:t>Indust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Script" pitchFamily="34" charset="0"/>
                <a:ea typeface="+mj-ea"/>
                <a:cs typeface="+mj-cs"/>
              </a:rPr>
              <a:t>.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Segoe Script" pitchFamily="34" charset="0"/>
                <a:ea typeface="+mj-ea"/>
                <a:cs typeface="+mj-cs"/>
              </a:rPr>
              <a:t>$500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207000" y="1066800"/>
            <a:ext cx="8937000" cy="3962400"/>
          </a:xfrm>
        </p:spPr>
        <p:txBody>
          <a:bodyPr>
            <a:normAutofit/>
          </a:bodyPr>
          <a:lstStyle/>
          <a:p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3200400" y="5486400"/>
            <a:ext cx="1524000" cy="914400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noProof="0" dirty="0" smtClean="0">
                <a:latin typeface="Segoe Script" pitchFamily="34" charset="0"/>
                <a:ea typeface="+mj-ea"/>
                <a:cs typeface="+mj-cs"/>
              </a:rPr>
              <a:t>Pop.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Segoe Script" pitchFamily="34" charset="0"/>
                <a:ea typeface="+mj-ea"/>
                <a:cs typeface="+mj-cs"/>
              </a:rPr>
              <a:t>$100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1397000"/>
          <a:ext cx="6096000" cy="3175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Annual Percentage Increase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Time (Years)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Doubling Time</a:t>
            </a:r>
            <a:endParaRPr lang="en-US" sz="5400" dirty="0"/>
          </a:p>
        </p:txBody>
      </p:sp>
      <p:sp>
        <p:nvSpPr>
          <p:cNvPr id="3" name="Action Button: Home 2">
            <a:hlinkClick r:id="rId3" action="ppaction://hlinksldjump" highlightClick="1"/>
          </p:cNvPr>
          <p:cNvSpPr/>
          <p:nvPr/>
        </p:nvSpPr>
        <p:spPr>
          <a:xfrm>
            <a:off x="304800" y="5638800"/>
            <a:ext cx="838200" cy="914400"/>
          </a:xfrm>
          <a:prstGeom prst="actionButtonHome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200400" y="5486400"/>
            <a:ext cx="1524000" cy="914400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Script" pitchFamily="34" charset="0"/>
                <a:ea typeface="+mj-ea"/>
                <a:cs typeface="+mj-cs"/>
              </a:rPr>
              <a:t>Pop.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Segoe Script" pitchFamily="34" charset="0"/>
                <a:ea typeface="+mj-ea"/>
                <a:cs typeface="+mj-cs"/>
              </a:rPr>
              <a:t>$100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207000" y="1066800"/>
            <a:ext cx="8937000" cy="39624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The part of the population above 65 or below 15 that doesn’t contribute </a:t>
            </a:r>
            <a:r>
              <a:rPr lang="en-US" sz="4000" smtClean="0"/>
              <a:t>to the work force.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3200400" y="5486400"/>
            <a:ext cx="1524000" cy="914400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noProof="0" dirty="0" smtClean="0">
                <a:latin typeface="Segoe Script" pitchFamily="34" charset="0"/>
                <a:ea typeface="+mj-ea"/>
                <a:cs typeface="+mj-cs"/>
              </a:rPr>
              <a:t>Pop.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Segoe Script" pitchFamily="34" charset="0"/>
                <a:ea typeface="+mj-ea"/>
                <a:cs typeface="+mj-cs"/>
              </a:rPr>
              <a:t>$200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Dependency Ratio</a:t>
            </a:r>
            <a:endParaRPr lang="en-US" sz="5400" dirty="0"/>
          </a:p>
        </p:txBody>
      </p:sp>
      <p:sp>
        <p:nvSpPr>
          <p:cNvPr id="3" name="Action Button: Home 2">
            <a:hlinkClick r:id="rId3" action="ppaction://hlinksldjump" highlightClick="1"/>
          </p:cNvPr>
          <p:cNvSpPr/>
          <p:nvPr/>
        </p:nvSpPr>
        <p:spPr>
          <a:xfrm>
            <a:off x="304800" y="5638800"/>
            <a:ext cx="838200" cy="914400"/>
          </a:xfrm>
          <a:prstGeom prst="actionButtonHome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200400" y="5486400"/>
            <a:ext cx="1524000" cy="914400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Script" pitchFamily="34" charset="0"/>
                <a:ea typeface="+mj-ea"/>
                <a:cs typeface="+mj-cs"/>
              </a:rPr>
              <a:t>Pop.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Segoe Script" pitchFamily="34" charset="0"/>
                <a:ea typeface="+mj-ea"/>
                <a:cs typeface="+mj-cs"/>
              </a:rPr>
              <a:t>$200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207000" y="1066800"/>
            <a:ext cx="8937000" cy="39624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Essentially the number of people an area can sustain without critically straining its resource base.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3200400" y="5486400"/>
            <a:ext cx="1524000" cy="914400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noProof="0" dirty="0" smtClean="0">
                <a:latin typeface="Segoe Script" pitchFamily="34" charset="0"/>
                <a:ea typeface="+mj-ea"/>
                <a:cs typeface="+mj-cs"/>
              </a:rPr>
              <a:t>Pop.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Segoe Script" pitchFamily="34" charset="0"/>
                <a:ea typeface="+mj-ea"/>
                <a:cs typeface="+mj-cs"/>
              </a:rPr>
              <a:t>$300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Carrying Capacity</a:t>
            </a:r>
            <a:endParaRPr lang="en-US" sz="5400" dirty="0"/>
          </a:p>
        </p:txBody>
      </p:sp>
      <p:sp>
        <p:nvSpPr>
          <p:cNvPr id="3" name="Action Button: Home 2">
            <a:hlinkClick r:id="rId3" action="ppaction://hlinksldjump" highlightClick="1"/>
          </p:cNvPr>
          <p:cNvSpPr/>
          <p:nvPr/>
        </p:nvSpPr>
        <p:spPr>
          <a:xfrm>
            <a:off x="304800" y="5638800"/>
            <a:ext cx="838200" cy="914400"/>
          </a:xfrm>
          <a:prstGeom prst="actionButtonHome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200400" y="5486400"/>
            <a:ext cx="1524000" cy="914400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Script" pitchFamily="34" charset="0"/>
                <a:ea typeface="+mj-ea"/>
                <a:cs typeface="+mj-cs"/>
              </a:rPr>
              <a:t>Pop.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Segoe Script" pitchFamily="34" charset="0"/>
                <a:ea typeface="+mj-ea"/>
                <a:cs typeface="+mj-cs"/>
              </a:rPr>
              <a:t>$300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207000" y="1066800"/>
            <a:ext cx="8937000" cy="3962400"/>
          </a:xfrm>
        </p:spPr>
        <p:txBody>
          <a:bodyPr>
            <a:normAutofit lnSpcReduction="10000"/>
          </a:bodyPr>
          <a:lstStyle/>
          <a:p>
            <a:r>
              <a:rPr lang="en-US" sz="4000" dirty="0" smtClean="0"/>
              <a:t>According to this theorist, food production grows arithmetically, whereas population grows exponentially, meaning eventually food supplies cannot support an ever-increasing population. 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3200400" y="5486400"/>
            <a:ext cx="1524000" cy="914400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noProof="0" dirty="0" smtClean="0">
                <a:latin typeface="Segoe Script" pitchFamily="34" charset="0"/>
                <a:ea typeface="+mj-ea"/>
                <a:cs typeface="+mj-cs"/>
              </a:rPr>
              <a:t>Pop.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Segoe Script" pitchFamily="34" charset="0"/>
                <a:ea typeface="+mj-ea"/>
                <a:cs typeface="+mj-cs"/>
              </a:rPr>
              <a:t>$400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Johann von </a:t>
            </a:r>
            <a:r>
              <a:rPr lang="en-US" sz="5400" dirty="0" err="1" smtClean="0"/>
              <a:t>Th</a:t>
            </a:r>
            <a:r>
              <a:rPr lang="hu-HU" sz="5400" dirty="0" smtClean="0"/>
              <a:t>ű</a:t>
            </a:r>
            <a:r>
              <a:rPr lang="en-US" sz="5400" dirty="0" err="1" smtClean="0"/>
              <a:t>nen</a:t>
            </a:r>
            <a:endParaRPr lang="en-US" sz="5400" dirty="0"/>
          </a:p>
        </p:txBody>
      </p:sp>
      <p:sp>
        <p:nvSpPr>
          <p:cNvPr id="3" name="Action Button: Home 2">
            <a:hlinkClick r:id="rId3" action="ppaction://hlinksldjump" highlightClick="1"/>
          </p:cNvPr>
          <p:cNvSpPr/>
          <p:nvPr/>
        </p:nvSpPr>
        <p:spPr>
          <a:xfrm>
            <a:off x="304800" y="5638800"/>
            <a:ext cx="838200" cy="914400"/>
          </a:xfrm>
          <a:prstGeom prst="actionButtonHome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200400" y="5486400"/>
            <a:ext cx="1524000" cy="914400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Script" pitchFamily="34" charset="0"/>
                <a:ea typeface="+mj-ea"/>
                <a:cs typeface="+mj-cs"/>
              </a:rPr>
              <a:t>Agric.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Segoe Script" pitchFamily="34" charset="0"/>
                <a:ea typeface="+mj-ea"/>
                <a:cs typeface="+mj-cs"/>
              </a:rPr>
              <a:t>$100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Thomas Malthus</a:t>
            </a:r>
            <a:endParaRPr lang="en-US" sz="5400" dirty="0"/>
          </a:p>
        </p:txBody>
      </p:sp>
      <p:sp>
        <p:nvSpPr>
          <p:cNvPr id="3" name="Action Button: Home 2">
            <a:hlinkClick r:id="rId3" action="ppaction://hlinksldjump" highlightClick="1"/>
          </p:cNvPr>
          <p:cNvSpPr/>
          <p:nvPr/>
        </p:nvSpPr>
        <p:spPr>
          <a:xfrm>
            <a:off x="304800" y="5638800"/>
            <a:ext cx="838200" cy="914400"/>
          </a:xfrm>
          <a:prstGeom prst="actionButtonHome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200400" y="5486400"/>
            <a:ext cx="1524000" cy="914400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Script" pitchFamily="34" charset="0"/>
                <a:ea typeface="+mj-ea"/>
                <a:cs typeface="+mj-cs"/>
              </a:rPr>
              <a:t>Pop.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Segoe Script" pitchFamily="34" charset="0"/>
                <a:ea typeface="+mj-ea"/>
                <a:cs typeface="+mj-cs"/>
              </a:rPr>
              <a:t>$400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207000" y="1066800"/>
            <a:ext cx="8937000" cy="39624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Describes population growth stabilization as a function of economic development. 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3200400" y="5486400"/>
            <a:ext cx="1524000" cy="914400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noProof="0" dirty="0" smtClean="0">
                <a:latin typeface="Segoe Script" pitchFamily="34" charset="0"/>
                <a:ea typeface="+mj-ea"/>
                <a:cs typeface="+mj-cs"/>
              </a:rPr>
              <a:t>Pop.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Segoe Script" pitchFamily="34" charset="0"/>
                <a:ea typeface="+mj-ea"/>
                <a:cs typeface="+mj-cs"/>
              </a:rPr>
              <a:t>$500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Demographic Transition Model</a:t>
            </a:r>
            <a:endParaRPr lang="en-US" sz="5400" dirty="0"/>
          </a:p>
        </p:txBody>
      </p:sp>
      <p:sp>
        <p:nvSpPr>
          <p:cNvPr id="3" name="Action Button: Home 2">
            <a:hlinkClick r:id="rId3" action="ppaction://hlinksldjump" highlightClick="1"/>
          </p:cNvPr>
          <p:cNvSpPr/>
          <p:nvPr/>
        </p:nvSpPr>
        <p:spPr>
          <a:xfrm>
            <a:off x="304800" y="5638800"/>
            <a:ext cx="838200" cy="914400"/>
          </a:xfrm>
          <a:prstGeom prst="actionButtonHome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200400" y="5486400"/>
            <a:ext cx="1524000" cy="914400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Script" pitchFamily="34" charset="0"/>
                <a:ea typeface="+mj-ea"/>
                <a:cs typeface="+mj-cs"/>
              </a:rPr>
              <a:t>Pop.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Segoe Script" pitchFamily="34" charset="0"/>
                <a:ea typeface="+mj-ea"/>
                <a:cs typeface="+mj-cs"/>
              </a:rPr>
              <a:t>$500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207000" y="1066800"/>
            <a:ext cx="8937000" cy="39624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State governed constitutionally as a unit, without internal divisions or a federalist delegation of powers. 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3200400" y="5486400"/>
            <a:ext cx="1524000" cy="914400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noProof="0" dirty="0" smtClean="0">
                <a:latin typeface="Segoe Script" pitchFamily="34" charset="0"/>
                <a:ea typeface="+mj-ea"/>
                <a:cs typeface="+mj-cs"/>
              </a:rPr>
              <a:t>Politics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Segoe Script" pitchFamily="34" charset="0"/>
                <a:ea typeface="+mj-ea"/>
                <a:cs typeface="+mj-cs"/>
              </a:rPr>
              <a:t>$100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Unitary States</a:t>
            </a:r>
            <a:endParaRPr lang="en-US" sz="5400" dirty="0"/>
          </a:p>
        </p:txBody>
      </p:sp>
      <p:sp>
        <p:nvSpPr>
          <p:cNvPr id="3" name="Action Button: Home 2">
            <a:hlinkClick r:id="rId3" action="ppaction://hlinksldjump" highlightClick="1"/>
          </p:cNvPr>
          <p:cNvSpPr/>
          <p:nvPr/>
        </p:nvSpPr>
        <p:spPr>
          <a:xfrm>
            <a:off x="304800" y="5638800"/>
            <a:ext cx="838200" cy="914400"/>
          </a:xfrm>
          <a:prstGeom prst="actionButtonHome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200400" y="5486400"/>
            <a:ext cx="1524000" cy="914400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Segoe Script" pitchFamily="34" charset="0"/>
                <a:ea typeface="+mj-ea"/>
                <a:cs typeface="+mj-cs"/>
              </a:rPr>
              <a:t>Politics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Segoe Script" pitchFamily="34" charset="0"/>
                <a:ea typeface="+mj-ea"/>
                <a:cs typeface="+mj-cs"/>
              </a:rPr>
              <a:t>$100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If you get this question correct, you will receive double points!  </a:t>
            </a:r>
          </a:p>
          <a:p>
            <a:r>
              <a:rPr lang="en-US" sz="4000" dirty="0" smtClean="0"/>
              <a:t>Good luck!</a:t>
            </a:r>
            <a:endParaRPr lang="en-US" sz="4000" dirty="0"/>
          </a:p>
        </p:txBody>
      </p:sp>
      <p:pic>
        <p:nvPicPr>
          <p:cNvPr id="1026" name="Picture 2" descr="C:\Users\Rebecca\AppData\Local\Microsoft\Windows\Temporary Internet Files\Content.IE5\93QDVSZ9\MP900385752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3429000"/>
            <a:ext cx="1828800" cy="2560320"/>
          </a:xfrm>
          <a:prstGeom prst="rect">
            <a:avLst/>
          </a:prstGeom>
          <a:noFill/>
        </p:spPr>
      </p:pic>
      <p:sp>
        <p:nvSpPr>
          <p:cNvPr id="3" name="Footer Placehold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207000" y="1066800"/>
            <a:ext cx="8937000" cy="39624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A bounded territory that is part of a particular sate but is separated from it by the territory of a different state. 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3200400" y="5486400"/>
            <a:ext cx="1524000" cy="914400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noProof="0" dirty="0" smtClean="0">
                <a:latin typeface="Segoe Script" pitchFamily="34" charset="0"/>
                <a:ea typeface="+mj-ea"/>
                <a:cs typeface="+mj-cs"/>
              </a:rPr>
              <a:t>Politics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Segoe Script" pitchFamily="34" charset="0"/>
                <a:ea typeface="+mj-ea"/>
                <a:cs typeface="+mj-cs"/>
              </a:rPr>
              <a:t>$200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Exclave States</a:t>
            </a:r>
            <a:endParaRPr lang="en-US" sz="5400" dirty="0"/>
          </a:p>
        </p:txBody>
      </p:sp>
      <p:sp>
        <p:nvSpPr>
          <p:cNvPr id="3" name="Action Button: Home 2">
            <a:hlinkClick r:id="rId3" action="ppaction://hlinksldjump" highlightClick="1"/>
          </p:cNvPr>
          <p:cNvSpPr/>
          <p:nvPr/>
        </p:nvSpPr>
        <p:spPr>
          <a:xfrm>
            <a:off x="304800" y="5638800"/>
            <a:ext cx="838200" cy="914400"/>
          </a:xfrm>
          <a:prstGeom prst="actionButtonHome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200400" y="5486400"/>
            <a:ext cx="1524000" cy="914400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Segoe Script" pitchFamily="34" charset="0"/>
                <a:ea typeface="+mj-ea"/>
                <a:cs typeface="+mj-cs"/>
              </a:rPr>
              <a:t>Politics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Segoe Script" pitchFamily="34" charset="0"/>
                <a:ea typeface="+mj-ea"/>
                <a:cs typeface="+mj-cs"/>
              </a:rPr>
              <a:t>$200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207000" y="1066800"/>
            <a:ext cx="8937000" cy="39624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State or territory that is small in both population and area. 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3200400" y="5486400"/>
            <a:ext cx="1524000" cy="914400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noProof="0" dirty="0" smtClean="0">
                <a:latin typeface="Segoe Script" pitchFamily="34" charset="0"/>
                <a:ea typeface="+mj-ea"/>
                <a:cs typeface="+mj-cs"/>
              </a:rPr>
              <a:t>Politics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Segoe Script" pitchFamily="34" charset="0"/>
                <a:ea typeface="+mj-ea"/>
                <a:cs typeface="+mj-cs"/>
              </a:rPr>
              <a:t>$300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Microstates</a:t>
            </a:r>
            <a:endParaRPr lang="en-US" sz="5400" dirty="0"/>
          </a:p>
        </p:txBody>
      </p:sp>
      <p:sp>
        <p:nvSpPr>
          <p:cNvPr id="3" name="Action Button: Home 2">
            <a:hlinkClick r:id="rId3" action="ppaction://hlinksldjump" highlightClick="1"/>
          </p:cNvPr>
          <p:cNvSpPr/>
          <p:nvPr/>
        </p:nvSpPr>
        <p:spPr>
          <a:xfrm>
            <a:off x="304800" y="5638800"/>
            <a:ext cx="838200" cy="914400"/>
          </a:xfrm>
          <a:prstGeom prst="actionButtonHome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200400" y="5486400"/>
            <a:ext cx="1524000" cy="914400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Segoe Script" pitchFamily="34" charset="0"/>
                <a:ea typeface="+mj-ea"/>
                <a:cs typeface="+mj-cs"/>
              </a:rPr>
              <a:t>Politics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Segoe Script" pitchFamily="34" charset="0"/>
                <a:ea typeface="+mj-ea"/>
                <a:cs typeface="+mj-cs"/>
              </a:rPr>
              <a:t>$300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207000" y="1066800"/>
            <a:ext cx="8937000" cy="39624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Level of economic activity including agriculture, fishing, forestry, and mining. 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3200400" y="5486400"/>
            <a:ext cx="1524000" cy="914400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Script" pitchFamily="34" charset="0"/>
                <a:ea typeface="+mj-ea"/>
                <a:cs typeface="+mj-cs"/>
              </a:rPr>
              <a:t>Agric.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Segoe Script" pitchFamily="34" charset="0"/>
                <a:ea typeface="+mj-ea"/>
                <a:cs typeface="+mj-cs"/>
              </a:rPr>
              <a:t>$200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207000" y="1066800"/>
            <a:ext cx="8937000" cy="39624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Study of interplay between political relations and territorial context in which they occur. 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3200400" y="5486400"/>
            <a:ext cx="1524000" cy="914400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noProof="0" dirty="0" smtClean="0">
                <a:latin typeface="Segoe Script" pitchFamily="34" charset="0"/>
                <a:ea typeface="+mj-ea"/>
                <a:cs typeface="+mj-cs"/>
              </a:rPr>
              <a:t>Politics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Segoe Script" pitchFamily="34" charset="0"/>
                <a:ea typeface="+mj-ea"/>
                <a:cs typeface="+mj-cs"/>
              </a:rPr>
              <a:t>$400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Geopolitics</a:t>
            </a:r>
            <a:endParaRPr lang="en-US" sz="5400" dirty="0"/>
          </a:p>
        </p:txBody>
      </p:sp>
      <p:sp>
        <p:nvSpPr>
          <p:cNvPr id="3" name="Action Button: Home 2">
            <a:hlinkClick r:id="rId3" action="ppaction://hlinksldjump" highlightClick="1"/>
          </p:cNvPr>
          <p:cNvSpPr/>
          <p:nvPr/>
        </p:nvSpPr>
        <p:spPr>
          <a:xfrm>
            <a:off x="304800" y="5638800"/>
            <a:ext cx="838200" cy="914400"/>
          </a:xfrm>
          <a:prstGeom prst="actionButtonHome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200400" y="5486400"/>
            <a:ext cx="1524000" cy="914400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Segoe Script" pitchFamily="34" charset="0"/>
                <a:ea typeface="+mj-ea"/>
                <a:cs typeface="+mj-cs"/>
              </a:rPr>
              <a:t>Politics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Segoe Script" pitchFamily="34" charset="0"/>
                <a:ea typeface="+mj-ea"/>
                <a:cs typeface="+mj-cs"/>
              </a:rPr>
              <a:t>$400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207000" y="1066800"/>
            <a:ext cx="8937000" cy="39624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Trend toward creation of associations of three or more states developed for mutual benefit and to achieve shared objectives. 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3200400" y="5486400"/>
            <a:ext cx="1524000" cy="914400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noProof="0" dirty="0" smtClean="0">
                <a:latin typeface="Segoe Script" pitchFamily="34" charset="0"/>
                <a:ea typeface="+mj-ea"/>
                <a:cs typeface="+mj-cs"/>
              </a:rPr>
              <a:t>Politics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Segoe Script" pitchFamily="34" charset="0"/>
                <a:ea typeface="+mj-ea"/>
                <a:cs typeface="+mj-cs"/>
              </a:rPr>
              <a:t>$500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sz="5400" dirty="0" err="1" smtClean="0"/>
              <a:t>Supranationalism</a:t>
            </a:r>
            <a:endParaRPr lang="en-US" sz="5400" dirty="0"/>
          </a:p>
        </p:txBody>
      </p:sp>
      <p:sp>
        <p:nvSpPr>
          <p:cNvPr id="3" name="Action Button: Home 2">
            <a:hlinkClick r:id="rId3" action="ppaction://hlinksldjump" highlightClick="1"/>
          </p:cNvPr>
          <p:cNvSpPr/>
          <p:nvPr/>
        </p:nvSpPr>
        <p:spPr>
          <a:xfrm>
            <a:off x="304800" y="5638800"/>
            <a:ext cx="838200" cy="914400"/>
          </a:xfrm>
          <a:prstGeom prst="actionButtonHome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200400" y="5486400"/>
            <a:ext cx="1524000" cy="914400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Segoe Script" pitchFamily="34" charset="0"/>
                <a:ea typeface="+mj-ea"/>
                <a:cs typeface="+mj-cs"/>
              </a:rPr>
              <a:t>Politics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Segoe Script" pitchFamily="34" charset="0"/>
                <a:ea typeface="+mj-ea"/>
                <a:cs typeface="+mj-cs"/>
              </a:rPr>
              <a:t>$500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07000" y="1066800"/>
            <a:ext cx="8937000" cy="27432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Final Jeopardy Category is:</a:t>
            </a:r>
          </a:p>
          <a:p>
            <a:r>
              <a:rPr lang="en-US" sz="5400" dirty="0" smtClean="0"/>
              <a:t>HUMAN GEOGRAPHY</a:t>
            </a:r>
          </a:p>
          <a:p>
            <a:endParaRPr lang="en-US" sz="36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07000" y="1066800"/>
            <a:ext cx="8937000" cy="1828800"/>
          </a:xfrm>
        </p:spPr>
        <p:txBody>
          <a:bodyPr>
            <a:normAutofit fontScale="92500"/>
          </a:bodyPr>
          <a:lstStyle/>
          <a:p>
            <a:r>
              <a:rPr lang="en-US" sz="4800" dirty="0" smtClean="0"/>
              <a:t>What are the seven branches of Human Geography?</a:t>
            </a:r>
            <a:endParaRPr lang="en-US" sz="4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07000" y="1066800"/>
            <a:ext cx="8937000" cy="3581400"/>
          </a:xfrm>
        </p:spPr>
        <p:txBody>
          <a:bodyPr>
            <a:noAutofit/>
          </a:bodyPr>
          <a:lstStyle/>
          <a:p>
            <a:pPr marL="457200" indent="-457200" algn="l">
              <a:buFont typeface="+mj-lt"/>
              <a:buAutoNum type="arabicPeriod"/>
            </a:pPr>
            <a:r>
              <a:rPr lang="en-US" sz="2800" dirty="0" smtClean="0"/>
              <a:t>Political Geography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2800" dirty="0" smtClean="0"/>
              <a:t>Population Geography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2800" dirty="0" smtClean="0"/>
              <a:t>Urban Geography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2800" dirty="0" smtClean="0"/>
              <a:t>Social Geography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2800" dirty="0" smtClean="0"/>
              <a:t>Economic Geography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2800" dirty="0" smtClean="0"/>
              <a:t>Behavioral Geography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2800" dirty="0" smtClean="0"/>
              <a:t>Cultural Geography</a:t>
            </a:r>
          </a:p>
          <a:p>
            <a:pPr marL="457200" indent="-457200" algn="l"/>
            <a:endParaRPr lang="en-US" sz="2800" dirty="0" smtClean="0"/>
          </a:p>
          <a:p>
            <a:pPr marL="457200" indent="-457200" algn="l"/>
            <a:endParaRPr lang="en-US" sz="2800" dirty="0" smtClean="0"/>
          </a:p>
          <a:p>
            <a:pPr marL="457200" indent="-457200"/>
            <a:r>
              <a:rPr lang="en-US" sz="2800" dirty="0" smtClean="0"/>
              <a:t>The End!</a:t>
            </a:r>
          </a:p>
          <a:p>
            <a:pPr marL="457200" indent="-457200" algn="l"/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Primary Economic Activity</a:t>
            </a:r>
            <a:endParaRPr lang="en-US" sz="5400" dirty="0"/>
          </a:p>
        </p:txBody>
      </p:sp>
      <p:sp>
        <p:nvSpPr>
          <p:cNvPr id="3" name="Action Button: Home 2">
            <a:hlinkClick r:id="rId3" action="ppaction://hlinksldjump" highlightClick="1"/>
          </p:cNvPr>
          <p:cNvSpPr/>
          <p:nvPr/>
        </p:nvSpPr>
        <p:spPr>
          <a:xfrm>
            <a:off x="304800" y="5638800"/>
            <a:ext cx="838200" cy="914400"/>
          </a:xfrm>
          <a:prstGeom prst="actionButtonHome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200400" y="5486400"/>
            <a:ext cx="1524000" cy="914400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Script" pitchFamily="34" charset="0"/>
                <a:ea typeface="+mj-ea"/>
                <a:cs typeface="+mj-cs"/>
              </a:rPr>
              <a:t>Agric.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Segoe Script" pitchFamily="34" charset="0"/>
                <a:ea typeface="+mj-ea"/>
                <a:cs typeface="+mj-cs"/>
              </a:rPr>
              <a:t>$200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207000" y="1066800"/>
            <a:ext cx="8937000" cy="39624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Plants or animals whose DNA has been modified, often through combination of DNA from a similar plant or animal species.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3200400" y="5486400"/>
            <a:ext cx="1524000" cy="914400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Script" pitchFamily="34" charset="0"/>
                <a:ea typeface="+mj-ea"/>
                <a:cs typeface="+mj-cs"/>
              </a:rPr>
              <a:t>Agric.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Segoe Script" pitchFamily="34" charset="0"/>
                <a:ea typeface="+mj-ea"/>
                <a:cs typeface="+mj-cs"/>
              </a:rPr>
              <a:t>$300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Genetically Modified Organisms (GMOs)</a:t>
            </a:r>
            <a:endParaRPr lang="en-US" sz="5400" dirty="0"/>
          </a:p>
        </p:txBody>
      </p:sp>
      <p:sp>
        <p:nvSpPr>
          <p:cNvPr id="3" name="Action Button: Home 2">
            <a:hlinkClick r:id="rId3" action="ppaction://hlinksldjump" highlightClick="1"/>
          </p:cNvPr>
          <p:cNvSpPr/>
          <p:nvPr/>
        </p:nvSpPr>
        <p:spPr>
          <a:xfrm>
            <a:off x="304800" y="5638800"/>
            <a:ext cx="838200" cy="914400"/>
          </a:xfrm>
          <a:prstGeom prst="actionButtonHome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200400" y="5486400"/>
            <a:ext cx="1524000" cy="914400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Script" pitchFamily="34" charset="0"/>
                <a:ea typeface="+mj-ea"/>
                <a:cs typeface="+mj-cs"/>
              </a:rPr>
              <a:t>Agric.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Segoe Script" pitchFamily="34" charset="0"/>
                <a:ea typeface="+mj-ea"/>
                <a:cs typeface="+mj-cs"/>
              </a:rPr>
              <a:t>$300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207000" y="1066800"/>
            <a:ext cx="8937000" cy="39624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Pastoral practice of seasonal migration of livestock between mountains in summer and lowland pasture areas during winter. 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3200400" y="5486400"/>
            <a:ext cx="1524000" cy="914400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Script" pitchFamily="34" charset="0"/>
                <a:ea typeface="+mj-ea"/>
                <a:cs typeface="+mj-cs"/>
              </a:rPr>
              <a:t>Agric.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Segoe Script" pitchFamily="34" charset="0"/>
                <a:ea typeface="+mj-ea"/>
                <a:cs typeface="+mj-cs"/>
              </a:rPr>
              <a:t>$400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R. Haapanen Warren Township H.S.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ww.PresenterMedia.com - global desk">
  <a:themeElements>
    <a:clrScheme name="Custom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232F7C"/>
      </a:accent1>
      <a:accent2>
        <a:srgbClr val="237BD6"/>
      </a:accent2>
      <a:accent3>
        <a:srgbClr val="D0082B"/>
      </a:accent3>
      <a:accent4>
        <a:srgbClr val="CED008"/>
      </a:accent4>
      <a:accent5>
        <a:srgbClr val="7CCA62"/>
      </a:accent5>
      <a:accent6>
        <a:srgbClr val="A5C249"/>
      </a:accent6>
      <a:hlink>
        <a:srgbClr val="FA8DA0"/>
      </a:hlink>
      <a:folHlink>
        <a:srgbClr val="FFF654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 anchor="ctr">
        <a:normAutofit/>
      </a:bodyPr>
      <a:lstStyle>
        <a:defPPr marL="0" marR="0" indent="0" algn="l" defTabSz="914400" rtl="0" eaLnBrk="1" fontAlgn="auto" latinLnBrk="0" hangingPunct="1">
          <a:lnSpc>
            <a:spcPct val="1000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Perpetua" pitchFamily="18" charset="0"/>
            <a:ea typeface="+mj-ea"/>
            <a:cs typeface="+mj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TS101857278</Template>
  <TotalTime>5528</TotalTime>
  <Words>1275</Words>
  <Application>Microsoft Office PowerPoint</Application>
  <PresentationFormat>On-screen Show (4:3)</PresentationFormat>
  <Paragraphs>324</Paragraphs>
  <Slides>56</Slides>
  <Notes>56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7" baseType="lpstr">
      <vt:lpstr>www.PresenterMedia.com - global desk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Rebecca</dc:creator>
  <cp:lastModifiedBy>sewen</cp:lastModifiedBy>
  <cp:revision>38</cp:revision>
  <dcterms:created xsi:type="dcterms:W3CDTF">2011-04-09T13:16:34Z</dcterms:created>
  <dcterms:modified xsi:type="dcterms:W3CDTF">2013-05-16T17:45:25Z</dcterms:modified>
</cp:coreProperties>
</file>