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7132638" cy="9418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0810" cy="470932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40178" y="0"/>
            <a:ext cx="3090810" cy="470932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r">
              <a:defRPr sz="1200"/>
            </a:lvl1pPr>
          </a:lstStyle>
          <a:p>
            <a:fld id="{93DA5D8D-C6F7-4861-AE4C-B5949091AE95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46071"/>
            <a:ext cx="3090810" cy="470932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40178" y="8946071"/>
            <a:ext cx="3090810" cy="470932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r">
              <a:defRPr sz="1200"/>
            </a:lvl1pPr>
          </a:lstStyle>
          <a:p>
            <a:fld id="{E845B20F-FC40-41BD-BDBB-1001B120A2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629F5-760D-4874-A858-01B636E743C1}" type="datetimeFigureOut">
              <a:rPr lang="en-US" smtClean="0"/>
              <a:pPr/>
              <a:t>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EB03-E5A5-48DD-B341-92C7B0A4FA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1409700"/>
          </a:xfrm>
          <a:prstGeom prst="rect">
            <a:avLst/>
          </a:prstGeom>
          <a:solidFill>
            <a:srgbClr val="0F278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384300"/>
            <a:ext cx="9144000" cy="76200"/>
          </a:xfrm>
          <a:prstGeom prst="rect">
            <a:avLst/>
          </a:prstGeom>
          <a:gradFill rotWithShape="0">
            <a:gsLst>
              <a:gs pos="0">
                <a:srgbClr val="1647C3"/>
              </a:gs>
              <a:gs pos="100000">
                <a:srgbClr val="4D6BE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832100" y="393700"/>
            <a:ext cx="512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PHYSICAL GEOGRAPHY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832100" y="749300"/>
            <a:ext cx="572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FF99"/>
                </a:solidFill>
                <a:latin typeface="Times" charset="0"/>
              </a:rPr>
              <a:t>A Living Planet</a:t>
            </a:r>
            <a:endParaRPr lang="en-US" altLang="en-US" sz="2400" dirty="0">
              <a:latin typeface="Times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1203325"/>
            <a:ext cx="2743200" cy="879475"/>
          </a:xfrm>
          <a:prstGeom prst="rect">
            <a:avLst/>
          </a:prstGeom>
          <a:gradFill rotWithShape="0">
            <a:gsLst>
              <a:gs pos="0">
                <a:srgbClr val="1636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850900"/>
            <a:ext cx="2743200" cy="847725"/>
            <a:chOff x="0" y="672"/>
            <a:chExt cx="1728" cy="534"/>
          </a:xfrm>
        </p:grpSpPr>
        <p:sp>
          <p:nvSpPr>
            <p:cNvPr id="5128" name="Oval 8"/>
            <p:cNvSpPr>
              <a:spLocks noChangeArrowheads="1"/>
            </p:cNvSpPr>
            <p:nvPr/>
          </p:nvSpPr>
          <p:spPr bwMode="auto">
            <a:xfrm>
              <a:off x="0" y="672"/>
              <a:ext cx="1728" cy="445"/>
            </a:xfrm>
            <a:prstGeom prst="ellipse">
              <a:avLst/>
            </a:prstGeom>
            <a:solidFill>
              <a:srgbClr val="1636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672"/>
              <a:ext cx="720" cy="534"/>
            </a:xfrm>
            <a:prstGeom prst="rect">
              <a:avLst/>
            </a:prstGeom>
            <a:solidFill>
              <a:srgbClr val="1636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17500" y="350838"/>
            <a:ext cx="1144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chemeClr val="bg1"/>
                </a:solidFill>
              </a:rPr>
              <a:t>Chapter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0" y="927100"/>
            <a:ext cx="2667000" cy="687388"/>
          </a:xfrm>
          <a:prstGeom prst="ellipse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27100"/>
            <a:ext cx="1111250" cy="8255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1271588"/>
            <a:ext cx="2667000" cy="17018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270000" y="0"/>
            <a:ext cx="1219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4293903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altLang="en-US" sz="6000" dirty="0">
                <a:solidFill>
                  <a:srgbClr val="FFCC00"/>
                </a:solidFill>
              </a:rPr>
              <a:t> 2</a:t>
            </a:r>
            <a:endParaRPr lang="en-US" altLang="en-US" sz="2400" dirty="0">
              <a:latin typeface="Times New Roman" charset="0"/>
            </a:endParaRPr>
          </a:p>
          <a:p>
            <a:pPr>
              <a:spcBef>
                <a:spcPct val="50000"/>
              </a:spcBef>
            </a:pPr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342900" y="2463800"/>
            <a:ext cx="8369300" cy="3835400"/>
          </a:xfrm>
          <a:prstGeom prst="roundRect">
            <a:avLst>
              <a:gd name="adj" fmla="val 381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dirty="0">
              <a:latin typeface="Times New Roman" charset="0"/>
            </a:endParaRP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542925" y="2589213"/>
            <a:ext cx="39481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200" dirty="0">
                <a:solidFill>
                  <a:schemeClr val="accent2"/>
                </a:solidFill>
              </a:rPr>
              <a:t>The Earth Inside and Out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58800" y="2959100"/>
            <a:ext cx="7913688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The earth’s interior is made up of a series of layers that float on one another.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The exterior of the earth is the crust.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The presence of air and water make life on earth possible.</a:t>
            </a:r>
          </a:p>
          <a:p>
            <a:pPr marL="231775" indent="-231775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0" y="0"/>
            <a:ext cx="9144000" cy="1409700"/>
          </a:xfrm>
          <a:prstGeom prst="rect">
            <a:avLst/>
          </a:prstGeom>
          <a:solidFill>
            <a:srgbClr val="0F278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1384300"/>
            <a:ext cx="9144000" cy="76200"/>
          </a:xfrm>
          <a:prstGeom prst="rect">
            <a:avLst/>
          </a:prstGeom>
          <a:gradFill rotWithShape="0">
            <a:gsLst>
              <a:gs pos="0">
                <a:srgbClr val="1647C3"/>
              </a:gs>
              <a:gs pos="100000">
                <a:srgbClr val="4D6BE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832100" y="393700"/>
            <a:ext cx="512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PHYSICAL GEOGRAPHY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832100" y="749300"/>
            <a:ext cx="572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FF99"/>
                </a:solidFill>
                <a:latin typeface="Times" charset="0"/>
              </a:rPr>
              <a:t>A Living Planet</a:t>
            </a:r>
            <a:endParaRPr lang="en-US" altLang="en-US" sz="2400" dirty="0">
              <a:latin typeface="Times" charset="0"/>
            </a:endParaRP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0" y="1203325"/>
            <a:ext cx="2743200" cy="879475"/>
          </a:xfrm>
          <a:prstGeom prst="rect">
            <a:avLst/>
          </a:prstGeom>
          <a:gradFill rotWithShape="0">
            <a:gsLst>
              <a:gs pos="0">
                <a:srgbClr val="1636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850900"/>
            <a:ext cx="2743200" cy="847725"/>
            <a:chOff x="0" y="672"/>
            <a:chExt cx="1728" cy="534"/>
          </a:xfrm>
        </p:grpSpPr>
        <p:sp>
          <p:nvSpPr>
            <p:cNvPr id="106504" name="Oval 8"/>
            <p:cNvSpPr>
              <a:spLocks noChangeArrowheads="1"/>
            </p:cNvSpPr>
            <p:nvPr/>
          </p:nvSpPr>
          <p:spPr bwMode="auto">
            <a:xfrm>
              <a:off x="0" y="672"/>
              <a:ext cx="1728" cy="445"/>
            </a:xfrm>
            <a:prstGeom prst="ellipse">
              <a:avLst/>
            </a:prstGeom>
            <a:solidFill>
              <a:srgbClr val="1636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6505" name="Rectangle 9"/>
            <p:cNvSpPr>
              <a:spLocks noChangeArrowheads="1"/>
            </p:cNvSpPr>
            <p:nvPr/>
          </p:nvSpPr>
          <p:spPr bwMode="auto">
            <a:xfrm>
              <a:off x="0" y="672"/>
              <a:ext cx="720" cy="534"/>
            </a:xfrm>
            <a:prstGeom prst="rect">
              <a:avLst/>
            </a:prstGeom>
            <a:solidFill>
              <a:srgbClr val="1636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317500" y="350838"/>
            <a:ext cx="1144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chemeClr val="bg1"/>
                </a:solidFill>
              </a:rPr>
              <a:t>Chapter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6507" name="Oval 11"/>
          <p:cNvSpPr>
            <a:spLocks noChangeArrowheads="1"/>
          </p:cNvSpPr>
          <p:nvPr/>
        </p:nvSpPr>
        <p:spPr bwMode="auto">
          <a:xfrm>
            <a:off x="0" y="927100"/>
            <a:ext cx="2667000" cy="687388"/>
          </a:xfrm>
          <a:prstGeom prst="ellipse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08" name="Rectangle 12"/>
          <p:cNvSpPr>
            <a:spLocks noChangeArrowheads="1"/>
          </p:cNvSpPr>
          <p:nvPr/>
        </p:nvSpPr>
        <p:spPr bwMode="auto">
          <a:xfrm>
            <a:off x="0" y="927100"/>
            <a:ext cx="1111250" cy="8255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09" name="Rectangle 13"/>
          <p:cNvSpPr>
            <a:spLocks noChangeArrowheads="1"/>
          </p:cNvSpPr>
          <p:nvPr/>
        </p:nvSpPr>
        <p:spPr bwMode="auto">
          <a:xfrm>
            <a:off x="0" y="1271588"/>
            <a:ext cx="2667000" cy="17018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1270000" y="0"/>
            <a:ext cx="1219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4293903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altLang="en-US" sz="6000" dirty="0">
                <a:solidFill>
                  <a:srgbClr val="FFCC00"/>
                </a:solidFill>
              </a:rPr>
              <a:t> 2</a:t>
            </a:r>
            <a:endParaRPr lang="en-US" altLang="en-US" sz="2400" dirty="0">
              <a:latin typeface="Times New Roman" charset="0"/>
            </a:endParaRPr>
          </a:p>
          <a:p>
            <a:pPr>
              <a:spcBef>
                <a:spcPct val="50000"/>
              </a:spcBef>
            </a:pPr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6514" name="AutoShape 18"/>
          <p:cNvSpPr>
            <a:spLocks noChangeArrowheads="1"/>
          </p:cNvSpPr>
          <p:nvPr/>
        </p:nvSpPr>
        <p:spPr bwMode="auto">
          <a:xfrm>
            <a:off x="342900" y="2463800"/>
            <a:ext cx="8369300" cy="3835400"/>
          </a:xfrm>
          <a:prstGeom prst="roundRect">
            <a:avLst>
              <a:gd name="adj" fmla="val 381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dirty="0">
              <a:latin typeface="Times New Roman" charset="0"/>
            </a:endParaRP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630238" y="2589213"/>
            <a:ext cx="77851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200" dirty="0">
                <a:solidFill>
                  <a:schemeClr val="accent2"/>
                </a:solidFill>
              </a:rPr>
              <a:t>Bodies of Water and Landforms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6521" name="Text Box 25"/>
          <p:cNvSpPr txBox="1">
            <a:spLocks noChangeArrowheads="1"/>
          </p:cNvSpPr>
          <p:nvPr/>
        </p:nvSpPr>
        <p:spPr bwMode="auto">
          <a:xfrm>
            <a:off x="630238" y="3009900"/>
            <a:ext cx="80010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Almost three-fourths of the earth is covered with water.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The hydrologic cycle circulates water.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Landforms on the land and under the ocean are similar.</a:t>
            </a:r>
          </a:p>
          <a:p>
            <a:pPr marL="231775" indent="-231775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6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0" y="0"/>
            <a:ext cx="9144000" cy="1409700"/>
          </a:xfrm>
          <a:prstGeom prst="rect">
            <a:avLst/>
          </a:prstGeom>
          <a:solidFill>
            <a:srgbClr val="0F278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1384300"/>
            <a:ext cx="9144000" cy="76200"/>
          </a:xfrm>
          <a:prstGeom prst="rect">
            <a:avLst/>
          </a:prstGeom>
          <a:gradFill rotWithShape="0">
            <a:gsLst>
              <a:gs pos="0">
                <a:srgbClr val="1647C3"/>
              </a:gs>
              <a:gs pos="100000">
                <a:srgbClr val="4D6BE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2832100" y="393700"/>
            <a:ext cx="512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PHYSICAL GEOGRAPHY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832100" y="749300"/>
            <a:ext cx="572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FF99"/>
                </a:solidFill>
                <a:latin typeface="Times" charset="0"/>
              </a:rPr>
              <a:t>A Living Planet</a:t>
            </a:r>
            <a:endParaRPr lang="en-US" altLang="en-US" sz="2400" dirty="0">
              <a:latin typeface="Times" charset="0"/>
            </a:endParaRP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1203325"/>
            <a:ext cx="2743200" cy="879475"/>
          </a:xfrm>
          <a:prstGeom prst="rect">
            <a:avLst/>
          </a:prstGeom>
          <a:gradFill rotWithShape="0">
            <a:gsLst>
              <a:gs pos="0">
                <a:srgbClr val="1636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850900"/>
            <a:ext cx="2743200" cy="847725"/>
            <a:chOff x="0" y="672"/>
            <a:chExt cx="1728" cy="534"/>
          </a:xfrm>
        </p:grpSpPr>
        <p:sp>
          <p:nvSpPr>
            <p:cNvPr id="107528" name="Oval 8"/>
            <p:cNvSpPr>
              <a:spLocks noChangeArrowheads="1"/>
            </p:cNvSpPr>
            <p:nvPr/>
          </p:nvSpPr>
          <p:spPr bwMode="auto">
            <a:xfrm>
              <a:off x="0" y="672"/>
              <a:ext cx="1728" cy="445"/>
            </a:xfrm>
            <a:prstGeom prst="ellipse">
              <a:avLst/>
            </a:prstGeom>
            <a:solidFill>
              <a:srgbClr val="1636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7529" name="Rectangle 9"/>
            <p:cNvSpPr>
              <a:spLocks noChangeArrowheads="1"/>
            </p:cNvSpPr>
            <p:nvPr/>
          </p:nvSpPr>
          <p:spPr bwMode="auto">
            <a:xfrm>
              <a:off x="0" y="672"/>
              <a:ext cx="720" cy="534"/>
            </a:xfrm>
            <a:prstGeom prst="rect">
              <a:avLst/>
            </a:prstGeom>
            <a:solidFill>
              <a:srgbClr val="1636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317500" y="350838"/>
            <a:ext cx="1144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chemeClr val="bg1"/>
                </a:solidFill>
              </a:rPr>
              <a:t>Chapter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7531" name="Oval 11"/>
          <p:cNvSpPr>
            <a:spLocks noChangeArrowheads="1"/>
          </p:cNvSpPr>
          <p:nvPr/>
        </p:nvSpPr>
        <p:spPr bwMode="auto">
          <a:xfrm>
            <a:off x="0" y="927100"/>
            <a:ext cx="2667000" cy="687388"/>
          </a:xfrm>
          <a:prstGeom prst="ellipse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0" y="927100"/>
            <a:ext cx="1111250" cy="8255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1271588"/>
            <a:ext cx="2667000" cy="17018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1270000" y="0"/>
            <a:ext cx="1219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4293903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altLang="en-US" sz="6000" dirty="0">
                <a:solidFill>
                  <a:srgbClr val="FFCC00"/>
                </a:solidFill>
              </a:rPr>
              <a:t> 2</a:t>
            </a:r>
            <a:endParaRPr lang="en-US" altLang="en-US" sz="2400" dirty="0">
              <a:latin typeface="Times New Roman" charset="0"/>
            </a:endParaRPr>
          </a:p>
          <a:p>
            <a:pPr>
              <a:spcBef>
                <a:spcPct val="50000"/>
              </a:spcBef>
            </a:pPr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7538" name="AutoShape 18"/>
          <p:cNvSpPr>
            <a:spLocks noChangeArrowheads="1"/>
          </p:cNvSpPr>
          <p:nvPr/>
        </p:nvSpPr>
        <p:spPr bwMode="auto">
          <a:xfrm>
            <a:off x="342900" y="2463800"/>
            <a:ext cx="8369300" cy="3835400"/>
          </a:xfrm>
          <a:prstGeom prst="roundRect">
            <a:avLst>
              <a:gd name="adj" fmla="val 381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dirty="0">
              <a:latin typeface="Times New Roman" charset="0"/>
            </a:endParaRPr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530225" y="2601913"/>
            <a:ext cx="68564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200" dirty="0">
                <a:solidFill>
                  <a:schemeClr val="accent2"/>
                </a:solidFill>
              </a:rPr>
              <a:t>Internal Forces Shaping the Earth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530225" y="3003550"/>
            <a:ext cx="7666038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Huge plates on the earth’s crust move because of the circulation         of magma.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Earthquakes and volcanoes are the results of </a:t>
            </a:r>
            <a:r>
              <a:rPr lang="en-US" altLang="en-US" b="0" dirty="0" smtClean="0"/>
              <a:t>plate (tectonic) </a:t>
            </a:r>
            <a:r>
              <a:rPr lang="en-US" altLang="en-US" b="0" dirty="0"/>
              <a:t>movement.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4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1409700"/>
          </a:xfrm>
          <a:prstGeom prst="rect">
            <a:avLst/>
          </a:prstGeom>
          <a:solidFill>
            <a:srgbClr val="0F278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1384300"/>
            <a:ext cx="9144000" cy="76200"/>
          </a:xfrm>
          <a:prstGeom prst="rect">
            <a:avLst/>
          </a:prstGeom>
          <a:gradFill rotWithShape="0">
            <a:gsLst>
              <a:gs pos="0">
                <a:srgbClr val="1647C3"/>
              </a:gs>
              <a:gs pos="100000">
                <a:srgbClr val="4D6BEB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832100" y="393700"/>
            <a:ext cx="512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PHYSICAL GEOGRAPHY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832100" y="749300"/>
            <a:ext cx="572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FF99"/>
                </a:solidFill>
                <a:latin typeface="Times" charset="0"/>
              </a:rPr>
              <a:t>A Living Planet</a:t>
            </a:r>
            <a:endParaRPr lang="en-US" altLang="en-US" sz="2400" dirty="0">
              <a:latin typeface="Times" charset="0"/>
            </a:endParaRP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0" y="1203325"/>
            <a:ext cx="2743200" cy="879475"/>
          </a:xfrm>
          <a:prstGeom prst="rect">
            <a:avLst/>
          </a:prstGeom>
          <a:gradFill rotWithShape="0">
            <a:gsLst>
              <a:gs pos="0">
                <a:srgbClr val="1636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850900"/>
            <a:ext cx="2743200" cy="847725"/>
            <a:chOff x="0" y="672"/>
            <a:chExt cx="1728" cy="534"/>
          </a:xfrm>
        </p:grpSpPr>
        <p:sp>
          <p:nvSpPr>
            <p:cNvPr id="108552" name="Oval 8"/>
            <p:cNvSpPr>
              <a:spLocks noChangeArrowheads="1"/>
            </p:cNvSpPr>
            <p:nvPr/>
          </p:nvSpPr>
          <p:spPr bwMode="auto">
            <a:xfrm>
              <a:off x="0" y="672"/>
              <a:ext cx="1728" cy="445"/>
            </a:xfrm>
            <a:prstGeom prst="ellipse">
              <a:avLst/>
            </a:prstGeom>
            <a:solidFill>
              <a:srgbClr val="1636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8553" name="Rectangle 9"/>
            <p:cNvSpPr>
              <a:spLocks noChangeArrowheads="1"/>
            </p:cNvSpPr>
            <p:nvPr/>
          </p:nvSpPr>
          <p:spPr bwMode="auto">
            <a:xfrm>
              <a:off x="0" y="672"/>
              <a:ext cx="720" cy="534"/>
            </a:xfrm>
            <a:prstGeom prst="rect">
              <a:avLst/>
            </a:prstGeom>
            <a:solidFill>
              <a:srgbClr val="1636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317500" y="350838"/>
            <a:ext cx="1144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chemeClr val="bg1"/>
                </a:solidFill>
              </a:rPr>
              <a:t>Chapter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8555" name="Oval 11"/>
          <p:cNvSpPr>
            <a:spLocks noChangeArrowheads="1"/>
          </p:cNvSpPr>
          <p:nvPr/>
        </p:nvSpPr>
        <p:spPr bwMode="auto">
          <a:xfrm>
            <a:off x="0" y="927100"/>
            <a:ext cx="2667000" cy="687388"/>
          </a:xfrm>
          <a:prstGeom prst="ellipse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0" y="927100"/>
            <a:ext cx="1111250" cy="8255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8100" dir="16200000" algn="ctr" rotWithShape="0">
              <a:srgbClr val="00330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0" y="1271588"/>
            <a:ext cx="2667000" cy="17018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1270000" y="0"/>
            <a:ext cx="1219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4293903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altLang="en-US" sz="6000" dirty="0">
                <a:solidFill>
                  <a:srgbClr val="FFCC00"/>
                </a:solidFill>
              </a:rPr>
              <a:t> 2</a:t>
            </a:r>
            <a:endParaRPr lang="en-US" altLang="en-US" sz="2400" dirty="0">
              <a:latin typeface="Times New Roman" charset="0"/>
            </a:endParaRPr>
          </a:p>
          <a:p>
            <a:pPr>
              <a:spcBef>
                <a:spcPct val="50000"/>
              </a:spcBef>
            </a:pPr>
            <a:endParaRPr lang="en-US" altLang="en-US" sz="2400" b="0" dirty="0">
              <a:latin typeface="Times New Roman" charset="0"/>
            </a:endParaRPr>
          </a:p>
        </p:txBody>
      </p:sp>
      <p:sp>
        <p:nvSpPr>
          <p:cNvPr id="108562" name="AutoShape 18"/>
          <p:cNvSpPr>
            <a:spLocks noChangeArrowheads="1"/>
          </p:cNvSpPr>
          <p:nvPr/>
        </p:nvSpPr>
        <p:spPr bwMode="auto">
          <a:xfrm>
            <a:off x="342900" y="2463800"/>
            <a:ext cx="8369300" cy="3835400"/>
          </a:xfrm>
          <a:prstGeom prst="roundRect">
            <a:avLst>
              <a:gd name="adj" fmla="val 381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sz="2400" dirty="0">
              <a:latin typeface="Times New Roman" charset="0"/>
            </a:endParaRPr>
          </a:p>
        </p:txBody>
      </p:sp>
      <p:sp>
        <p:nvSpPr>
          <p:cNvPr id="108568" name="Text Box 24"/>
          <p:cNvSpPr txBox="1">
            <a:spLocks noChangeArrowheads="1"/>
          </p:cNvSpPr>
          <p:nvPr/>
        </p:nvSpPr>
        <p:spPr bwMode="auto">
          <a:xfrm>
            <a:off x="623888" y="2614613"/>
            <a:ext cx="70770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200" dirty="0">
                <a:solidFill>
                  <a:schemeClr val="accent2"/>
                </a:solidFill>
              </a:rPr>
              <a:t>External Forces Shaping the Earth</a:t>
            </a:r>
            <a:endParaRPr lang="en-US" altLang="en-US" sz="2400" dirty="0">
              <a:latin typeface="Times New Roman" charset="0"/>
            </a:endParaRPr>
          </a:p>
        </p:txBody>
      </p:sp>
      <p:sp>
        <p:nvSpPr>
          <p:cNvPr id="108569" name="Text Box 25"/>
          <p:cNvSpPr txBox="1">
            <a:spLocks noChangeArrowheads="1"/>
          </p:cNvSpPr>
          <p:nvPr/>
        </p:nvSpPr>
        <p:spPr bwMode="auto">
          <a:xfrm>
            <a:off x="623888" y="3028950"/>
            <a:ext cx="75311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Weathering and erosion cause changes in the earth’s surface and build soil.</a:t>
            </a:r>
          </a:p>
          <a:p>
            <a:pPr marL="231775" indent="-231775">
              <a:lnSpc>
                <a:spcPct val="150000"/>
              </a:lnSpc>
              <a:buFontTx/>
              <a:buChar char="•"/>
            </a:pPr>
            <a:r>
              <a:rPr lang="en-US" altLang="en-US" b="0" dirty="0"/>
              <a:t>Actions of wind, water, ice, and gravity shape the earth’s surface.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9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4769</TotalTime>
  <Words>172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District 127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sewen</dc:creator>
  <cp:lastModifiedBy>sewen</cp:lastModifiedBy>
  <cp:revision>2</cp:revision>
  <dcterms:created xsi:type="dcterms:W3CDTF">2009-08-18T12:35:40Z</dcterms:created>
  <dcterms:modified xsi:type="dcterms:W3CDTF">2010-01-08T21:03:32Z</dcterms:modified>
</cp:coreProperties>
</file>